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webextensions/webextension1.xml" ContentType="application/vnd.ms-office.webextension+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302" r:id="rId3"/>
    <p:sldId id="388" r:id="rId4"/>
    <p:sldId id="475" r:id="rId5"/>
    <p:sldId id="338" r:id="rId6"/>
    <p:sldId id="282" r:id="rId7"/>
    <p:sldId id="347" r:id="rId8"/>
    <p:sldId id="351" r:id="rId9"/>
    <p:sldId id="447" r:id="rId10"/>
    <p:sldId id="449" r:id="rId11"/>
    <p:sldId id="474" r:id="rId12"/>
    <p:sldId id="450" r:id="rId13"/>
    <p:sldId id="479" r:id="rId14"/>
    <p:sldId id="470" r:id="rId15"/>
    <p:sldId id="440" r:id="rId16"/>
    <p:sldId id="381" r:id="rId17"/>
    <p:sldId id="382" r:id="rId18"/>
    <p:sldId id="385" r:id="rId19"/>
    <p:sldId id="383" r:id="rId20"/>
    <p:sldId id="465" r:id="rId21"/>
    <p:sldId id="384" r:id="rId22"/>
    <p:sldId id="448" r:id="rId23"/>
    <p:sldId id="476" r:id="rId24"/>
    <p:sldId id="446" r:id="rId25"/>
    <p:sldId id="441" r:id="rId26"/>
    <p:sldId id="445" r:id="rId27"/>
    <p:sldId id="480" r:id="rId28"/>
    <p:sldId id="451" r:id="rId29"/>
    <p:sldId id="477" r:id="rId30"/>
    <p:sldId id="444" r:id="rId31"/>
    <p:sldId id="442" r:id="rId32"/>
    <p:sldId id="452" r:id="rId33"/>
    <p:sldId id="443" r:id="rId34"/>
    <p:sldId id="478" r:id="rId35"/>
    <p:sldId id="453" r:id="rId36"/>
    <p:sldId id="471" r:id="rId37"/>
    <p:sldId id="348" r:id="rId38"/>
    <p:sldId id="349" r:id="rId39"/>
    <p:sldId id="350" r:id="rId40"/>
    <p:sldId id="352" r:id="rId41"/>
    <p:sldId id="353" r:id="rId42"/>
    <p:sldId id="278" r:id="rId43"/>
    <p:sldId id="344" r:id="rId44"/>
    <p:sldId id="287"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72" d="100"/>
          <a:sy n="72" d="100"/>
        </p:scale>
        <p:origin x="660"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_rels/data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diagrams/_rels/drawing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78ECE6-C443-4FF3-AF80-C54B5CD436E4}"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1D9D35CA-B7D1-454E-A66D-2D3FB41BBD0E}">
      <dgm:prSet/>
      <dgm:spPr/>
      <dgm:t>
        <a:bodyPr/>
        <a:lstStyle/>
        <a:p>
          <a:r>
            <a:rPr lang="en-GB" b="1" dirty="0"/>
            <a:t>Epidemiology </a:t>
          </a:r>
          <a:r>
            <a:rPr lang="en-GB" dirty="0"/>
            <a:t>is the study of the distribution and determinants of diseases in populations. It is the key quantitative discipline that underpins </a:t>
          </a:r>
          <a:r>
            <a:rPr lang="en-GB" b="1" dirty="0"/>
            <a:t>public health</a:t>
          </a:r>
          <a:r>
            <a:rPr lang="en-GB" dirty="0"/>
            <a:t>, which is often defined as the organised efforts of society to prevent disease and to promote </a:t>
          </a:r>
          <a:r>
            <a:rPr lang="en-GB" b="1" dirty="0"/>
            <a:t>health</a:t>
          </a:r>
          <a:r>
            <a:rPr lang="en-GB" dirty="0"/>
            <a:t>.</a:t>
          </a:r>
          <a:endParaRPr lang="en-US" dirty="0"/>
        </a:p>
      </dgm:t>
    </dgm:pt>
    <dgm:pt modelId="{3E4FBFFD-9069-42C5-9EAA-4649B7318D03}" type="parTrans" cxnId="{2960FBB2-1127-4ADB-978B-1EA9A103043C}">
      <dgm:prSet/>
      <dgm:spPr/>
      <dgm:t>
        <a:bodyPr/>
        <a:lstStyle/>
        <a:p>
          <a:endParaRPr lang="en-US"/>
        </a:p>
      </dgm:t>
    </dgm:pt>
    <dgm:pt modelId="{5C3362C6-4DBB-45DF-AFA3-C9E0091900FD}" type="sibTrans" cxnId="{2960FBB2-1127-4ADB-978B-1EA9A103043C}">
      <dgm:prSet/>
      <dgm:spPr/>
      <dgm:t>
        <a:bodyPr/>
        <a:lstStyle/>
        <a:p>
          <a:endParaRPr lang="en-US"/>
        </a:p>
      </dgm:t>
    </dgm:pt>
    <dgm:pt modelId="{7845DF5F-4712-4BD8-BDEB-44C4AFE97AFF}">
      <dgm:prSet/>
      <dgm:spPr/>
      <dgm:t>
        <a:bodyPr/>
        <a:lstStyle/>
        <a:p>
          <a:r>
            <a:rPr lang="en-GB" dirty="0"/>
            <a:t>Epidemiology is the study of </a:t>
          </a:r>
          <a:r>
            <a:rPr lang="en-GB" dirty="0">
              <a:solidFill>
                <a:schemeClr val="tx1"/>
              </a:solidFill>
              <a:highlight>
                <a:srgbClr val="FFFF00"/>
              </a:highlight>
            </a:rPr>
            <a:t>how often diseases occur in different groups of people and why</a:t>
          </a:r>
          <a:r>
            <a:rPr lang="en-GB" dirty="0"/>
            <a:t>. Epidemiological information is used to plan and evaluate strategies to prevent illness and as a guide to the management of patients in whom disease has already developed.</a:t>
          </a:r>
          <a:endParaRPr lang="en-US" dirty="0"/>
        </a:p>
      </dgm:t>
    </dgm:pt>
    <dgm:pt modelId="{65B9FE8C-24EC-457A-9518-02A44E7102CE}" type="parTrans" cxnId="{65360650-5F61-46C1-BEAC-1F18D3089A52}">
      <dgm:prSet/>
      <dgm:spPr/>
      <dgm:t>
        <a:bodyPr/>
        <a:lstStyle/>
        <a:p>
          <a:endParaRPr lang="en-US"/>
        </a:p>
      </dgm:t>
    </dgm:pt>
    <dgm:pt modelId="{956A62B8-1D7C-4AFD-818D-69828DD37068}" type="sibTrans" cxnId="{65360650-5F61-46C1-BEAC-1F18D3089A52}">
      <dgm:prSet/>
      <dgm:spPr/>
      <dgm:t>
        <a:bodyPr/>
        <a:lstStyle/>
        <a:p>
          <a:endParaRPr lang="en-US"/>
        </a:p>
      </dgm:t>
    </dgm:pt>
    <dgm:pt modelId="{4A9BCAC3-8927-4F5A-891B-6E4F867E44E9}" type="pres">
      <dgm:prSet presAssocID="{9C78ECE6-C443-4FF3-AF80-C54B5CD436E4}" presName="linear" presStyleCnt="0">
        <dgm:presLayoutVars>
          <dgm:animLvl val="lvl"/>
          <dgm:resizeHandles val="exact"/>
        </dgm:presLayoutVars>
      </dgm:prSet>
      <dgm:spPr/>
    </dgm:pt>
    <dgm:pt modelId="{821C593C-87DC-406A-9336-87CE52F46392}" type="pres">
      <dgm:prSet presAssocID="{1D9D35CA-B7D1-454E-A66D-2D3FB41BBD0E}" presName="parentText" presStyleLbl="node1" presStyleIdx="0" presStyleCnt="2">
        <dgm:presLayoutVars>
          <dgm:chMax val="0"/>
          <dgm:bulletEnabled val="1"/>
        </dgm:presLayoutVars>
      </dgm:prSet>
      <dgm:spPr/>
    </dgm:pt>
    <dgm:pt modelId="{9843526F-4A1B-4A2E-8009-CC878858DC28}" type="pres">
      <dgm:prSet presAssocID="{5C3362C6-4DBB-45DF-AFA3-C9E0091900FD}" presName="spacer" presStyleCnt="0"/>
      <dgm:spPr/>
    </dgm:pt>
    <dgm:pt modelId="{F41135B5-6FD1-44BE-B142-C5CF39687A6A}" type="pres">
      <dgm:prSet presAssocID="{7845DF5F-4712-4BD8-BDEB-44C4AFE97AFF}" presName="parentText" presStyleLbl="node1" presStyleIdx="1" presStyleCnt="2" custScaleX="98534">
        <dgm:presLayoutVars>
          <dgm:chMax val="0"/>
          <dgm:bulletEnabled val="1"/>
        </dgm:presLayoutVars>
      </dgm:prSet>
      <dgm:spPr/>
    </dgm:pt>
  </dgm:ptLst>
  <dgm:cxnLst>
    <dgm:cxn modelId="{32C4930F-B2CD-4442-A8B8-A864D1670818}" type="presOf" srcId="{7845DF5F-4712-4BD8-BDEB-44C4AFE97AFF}" destId="{F41135B5-6FD1-44BE-B142-C5CF39687A6A}" srcOrd="0" destOrd="0" presId="urn:microsoft.com/office/officeart/2005/8/layout/vList2"/>
    <dgm:cxn modelId="{B3E8AA13-BB66-4394-BC3E-929DD828114D}" type="presOf" srcId="{1D9D35CA-B7D1-454E-A66D-2D3FB41BBD0E}" destId="{821C593C-87DC-406A-9336-87CE52F46392}" srcOrd="0" destOrd="0" presId="urn:microsoft.com/office/officeart/2005/8/layout/vList2"/>
    <dgm:cxn modelId="{401B0068-C77F-4B00-8453-9173A3F57801}" type="presOf" srcId="{9C78ECE6-C443-4FF3-AF80-C54B5CD436E4}" destId="{4A9BCAC3-8927-4F5A-891B-6E4F867E44E9}" srcOrd="0" destOrd="0" presId="urn:microsoft.com/office/officeart/2005/8/layout/vList2"/>
    <dgm:cxn modelId="{65360650-5F61-46C1-BEAC-1F18D3089A52}" srcId="{9C78ECE6-C443-4FF3-AF80-C54B5CD436E4}" destId="{7845DF5F-4712-4BD8-BDEB-44C4AFE97AFF}" srcOrd="1" destOrd="0" parTransId="{65B9FE8C-24EC-457A-9518-02A44E7102CE}" sibTransId="{956A62B8-1D7C-4AFD-818D-69828DD37068}"/>
    <dgm:cxn modelId="{2960FBB2-1127-4ADB-978B-1EA9A103043C}" srcId="{9C78ECE6-C443-4FF3-AF80-C54B5CD436E4}" destId="{1D9D35CA-B7D1-454E-A66D-2D3FB41BBD0E}" srcOrd="0" destOrd="0" parTransId="{3E4FBFFD-9069-42C5-9EAA-4649B7318D03}" sibTransId="{5C3362C6-4DBB-45DF-AFA3-C9E0091900FD}"/>
    <dgm:cxn modelId="{3BCFC5A8-3632-48E8-BA75-4D8923A58534}" type="presParOf" srcId="{4A9BCAC3-8927-4F5A-891B-6E4F867E44E9}" destId="{821C593C-87DC-406A-9336-87CE52F46392}" srcOrd="0" destOrd="0" presId="urn:microsoft.com/office/officeart/2005/8/layout/vList2"/>
    <dgm:cxn modelId="{ABDBC1B1-7D75-4079-B704-9623E35B8475}" type="presParOf" srcId="{4A9BCAC3-8927-4F5A-891B-6E4F867E44E9}" destId="{9843526F-4A1B-4A2E-8009-CC878858DC28}" srcOrd="1" destOrd="0" presId="urn:microsoft.com/office/officeart/2005/8/layout/vList2"/>
    <dgm:cxn modelId="{2C28532D-37F7-4918-A99D-00E0906722ED}" type="presParOf" srcId="{4A9BCAC3-8927-4F5A-891B-6E4F867E44E9}" destId="{F41135B5-6FD1-44BE-B142-C5CF39687A6A}"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51C5EF5-587F-4B29-B8C5-11CA3ECE53A6}"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ED589179-477A-478E-A262-C2A10E9F4475}">
      <dgm:prSet custT="1"/>
      <dgm:spPr/>
      <dgm:t>
        <a:bodyPr/>
        <a:lstStyle/>
        <a:p>
          <a:r>
            <a:rPr lang="en-GB" sz="2800" b="1" dirty="0">
              <a:solidFill>
                <a:srgbClr val="00B050"/>
              </a:solidFill>
              <a:latin typeface="Tw Cen MT" panose="020B0602020104020603" pitchFamily="34" charset="0"/>
            </a:rPr>
            <a:t>Exchange your worksheet for peer assessment:</a:t>
          </a:r>
          <a:endParaRPr lang="en-US" sz="2800" b="1" dirty="0">
            <a:solidFill>
              <a:srgbClr val="00B050"/>
            </a:solidFill>
            <a:latin typeface="Tw Cen MT" panose="020B0602020104020603" pitchFamily="34" charset="0"/>
          </a:endParaRPr>
        </a:p>
      </dgm:t>
    </dgm:pt>
    <dgm:pt modelId="{A3C0F906-5EC8-4943-9789-014ED63A71A0}" type="parTrans" cxnId="{F5091732-6EE4-4909-A1DF-21E4091695A7}">
      <dgm:prSet/>
      <dgm:spPr/>
      <dgm:t>
        <a:bodyPr/>
        <a:lstStyle/>
        <a:p>
          <a:endParaRPr lang="en-US"/>
        </a:p>
      </dgm:t>
    </dgm:pt>
    <dgm:pt modelId="{EB6CAC5F-52C6-4F3B-A944-68361CE29F4D}" type="sibTrans" cxnId="{F5091732-6EE4-4909-A1DF-21E4091695A7}">
      <dgm:prSet/>
      <dgm:spPr/>
      <dgm:t>
        <a:bodyPr/>
        <a:lstStyle/>
        <a:p>
          <a:endParaRPr lang="en-US"/>
        </a:p>
      </dgm:t>
    </dgm:pt>
    <dgm:pt modelId="{D3979374-87C0-4EDF-B7F2-6C173CAFF953}">
      <dgm:prSet custT="1"/>
      <dgm:spPr/>
      <dgm:t>
        <a:bodyPr/>
        <a:lstStyle/>
        <a:p>
          <a:r>
            <a:rPr lang="en-GB" sz="2400" b="1" dirty="0">
              <a:latin typeface="Tw Cen MT" panose="020B0602020104020603" pitchFamily="34" charset="0"/>
            </a:rPr>
            <a:t>Question 1- True</a:t>
          </a:r>
          <a:endParaRPr lang="en-US" sz="2400" b="1" dirty="0">
            <a:latin typeface="Tw Cen MT" panose="020B0602020104020603" pitchFamily="34" charset="0"/>
          </a:endParaRPr>
        </a:p>
      </dgm:t>
    </dgm:pt>
    <dgm:pt modelId="{98B20080-9FE9-441F-B9E5-1DA391E1F1A0}" type="parTrans" cxnId="{D165EAEE-32ED-4E95-B5A1-48393C93896C}">
      <dgm:prSet/>
      <dgm:spPr/>
      <dgm:t>
        <a:bodyPr/>
        <a:lstStyle/>
        <a:p>
          <a:endParaRPr lang="en-US"/>
        </a:p>
      </dgm:t>
    </dgm:pt>
    <dgm:pt modelId="{B75E822F-5815-486A-95C5-07A923E9050D}" type="sibTrans" cxnId="{D165EAEE-32ED-4E95-B5A1-48393C93896C}">
      <dgm:prSet/>
      <dgm:spPr/>
      <dgm:t>
        <a:bodyPr/>
        <a:lstStyle/>
        <a:p>
          <a:endParaRPr lang="en-US"/>
        </a:p>
      </dgm:t>
    </dgm:pt>
    <dgm:pt modelId="{D58564EB-E04C-402F-BD2F-8D6E404AB8EC}">
      <dgm:prSet/>
      <dgm:spPr/>
      <dgm:t>
        <a:bodyPr/>
        <a:lstStyle/>
        <a:p>
          <a:r>
            <a:rPr lang="en-GB" b="1" dirty="0">
              <a:latin typeface="Tw Cen MT" panose="020B0602020104020603" pitchFamily="34" charset="0"/>
            </a:rPr>
            <a:t>Question 2- False </a:t>
          </a:r>
          <a:r>
            <a:rPr lang="en-GB" dirty="0"/>
            <a:t>		</a:t>
          </a:r>
          <a:endParaRPr lang="en-US" dirty="0"/>
        </a:p>
      </dgm:t>
    </dgm:pt>
    <dgm:pt modelId="{4591AC6F-4AB8-4E20-9F41-8ADDC294D2AD}" type="parTrans" cxnId="{B9D81727-FA80-4C19-BF03-FA4F8E5D43B9}">
      <dgm:prSet/>
      <dgm:spPr/>
      <dgm:t>
        <a:bodyPr/>
        <a:lstStyle/>
        <a:p>
          <a:endParaRPr lang="en-US"/>
        </a:p>
      </dgm:t>
    </dgm:pt>
    <dgm:pt modelId="{1CE2CEB5-7264-4425-B5C5-A9695FEF9525}" type="sibTrans" cxnId="{B9D81727-FA80-4C19-BF03-FA4F8E5D43B9}">
      <dgm:prSet/>
      <dgm:spPr/>
      <dgm:t>
        <a:bodyPr/>
        <a:lstStyle/>
        <a:p>
          <a:endParaRPr lang="en-US"/>
        </a:p>
      </dgm:t>
    </dgm:pt>
    <dgm:pt modelId="{52B9048D-FA15-4073-8A43-728BF02FE594}">
      <dgm:prSet custT="1"/>
      <dgm:spPr/>
      <dgm:t>
        <a:bodyPr/>
        <a:lstStyle/>
        <a:p>
          <a:r>
            <a:rPr lang="en-GB" sz="2400" b="1" dirty="0">
              <a:latin typeface="Tw Cen MT" panose="020B0602020104020603" pitchFamily="34" charset="0"/>
            </a:rPr>
            <a:t>Question 3- True</a:t>
          </a:r>
          <a:endParaRPr lang="en-US" sz="2400" b="1" dirty="0">
            <a:latin typeface="Tw Cen MT" panose="020B0602020104020603" pitchFamily="34" charset="0"/>
          </a:endParaRPr>
        </a:p>
      </dgm:t>
    </dgm:pt>
    <dgm:pt modelId="{06A879A1-0444-4287-BDEC-A8245DEF6773}" type="parTrans" cxnId="{A80B4A12-BA1D-4205-9B78-C560470CCFD7}">
      <dgm:prSet/>
      <dgm:spPr/>
      <dgm:t>
        <a:bodyPr/>
        <a:lstStyle/>
        <a:p>
          <a:endParaRPr lang="en-US"/>
        </a:p>
      </dgm:t>
    </dgm:pt>
    <dgm:pt modelId="{1D9A16FE-D5D6-4F4B-9CB3-36E77BF7A81F}" type="sibTrans" cxnId="{A80B4A12-BA1D-4205-9B78-C560470CCFD7}">
      <dgm:prSet/>
      <dgm:spPr/>
      <dgm:t>
        <a:bodyPr/>
        <a:lstStyle/>
        <a:p>
          <a:endParaRPr lang="en-US"/>
        </a:p>
      </dgm:t>
    </dgm:pt>
    <dgm:pt modelId="{6A2A42C9-94D0-4FEC-B77B-9E910BC83852}" type="pres">
      <dgm:prSet presAssocID="{351C5EF5-587F-4B29-B8C5-11CA3ECE53A6}" presName="root" presStyleCnt="0">
        <dgm:presLayoutVars>
          <dgm:dir/>
          <dgm:resizeHandles val="exact"/>
        </dgm:presLayoutVars>
      </dgm:prSet>
      <dgm:spPr/>
    </dgm:pt>
    <dgm:pt modelId="{A2922198-1B68-43A9-B59D-312E92B0A8E2}" type="pres">
      <dgm:prSet presAssocID="{ED589179-477A-478E-A262-C2A10E9F4475}" presName="compNode" presStyleCnt="0"/>
      <dgm:spPr/>
    </dgm:pt>
    <dgm:pt modelId="{3A69C25C-64BE-4BD4-B018-4546ED2265B5}" type="pres">
      <dgm:prSet presAssocID="{ED589179-477A-478E-A262-C2A10E9F4475}" presName="bgRect" presStyleLbl="bgShp" presStyleIdx="0" presStyleCnt="4"/>
      <dgm:spPr/>
    </dgm:pt>
    <dgm:pt modelId="{3FF08FAD-0AA7-435B-B710-ED5E97DD169B}" type="pres">
      <dgm:prSet presAssocID="{ED589179-477A-478E-A262-C2A10E9F4475}"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eck List"/>
        </a:ext>
      </dgm:extLst>
    </dgm:pt>
    <dgm:pt modelId="{AD28EED2-4146-42E6-A831-6FDFB819249D}" type="pres">
      <dgm:prSet presAssocID="{ED589179-477A-478E-A262-C2A10E9F4475}" presName="spaceRect" presStyleCnt="0"/>
      <dgm:spPr/>
    </dgm:pt>
    <dgm:pt modelId="{4BBEF105-C8BD-40AB-AA53-580E9087BB21}" type="pres">
      <dgm:prSet presAssocID="{ED589179-477A-478E-A262-C2A10E9F4475}" presName="parTx" presStyleLbl="revTx" presStyleIdx="0" presStyleCnt="4">
        <dgm:presLayoutVars>
          <dgm:chMax val="0"/>
          <dgm:chPref val="0"/>
        </dgm:presLayoutVars>
      </dgm:prSet>
      <dgm:spPr/>
    </dgm:pt>
    <dgm:pt modelId="{4486891E-5328-412E-B010-D1B3E2A670A1}" type="pres">
      <dgm:prSet presAssocID="{EB6CAC5F-52C6-4F3B-A944-68361CE29F4D}" presName="sibTrans" presStyleCnt="0"/>
      <dgm:spPr/>
    </dgm:pt>
    <dgm:pt modelId="{BA764F12-32CA-4C49-96C5-54E18735F570}" type="pres">
      <dgm:prSet presAssocID="{D3979374-87C0-4EDF-B7F2-6C173CAFF953}" presName="compNode" presStyleCnt="0"/>
      <dgm:spPr/>
    </dgm:pt>
    <dgm:pt modelId="{E3835384-37BC-4FD4-8EFA-D7498C7DC3CE}" type="pres">
      <dgm:prSet presAssocID="{D3979374-87C0-4EDF-B7F2-6C173CAFF953}" presName="bgRect" presStyleLbl="bgShp" presStyleIdx="1" presStyleCnt="4"/>
      <dgm:spPr/>
    </dgm:pt>
    <dgm:pt modelId="{2D6323D7-E0AF-43E4-922F-874F35A6DD80}" type="pres">
      <dgm:prSet presAssocID="{D3979374-87C0-4EDF-B7F2-6C173CAFF953}"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eckmark"/>
        </a:ext>
      </dgm:extLst>
    </dgm:pt>
    <dgm:pt modelId="{53AB8280-9570-400E-B690-F4EDD653F38B}" type="pres">
      <dgm:prSet presAssocID="{D3979374-87C0-4EDF-B7F2-6C173CAFF953}" presName="spaceRect" presStyleCnt="0"/>
      <dgm:spPr/>
    </dgm:pt>
    <dgm:pt modelId="{69DFBCAD-E8F6-46E0-9B51-D152E3EB3A29}" type="pres">
      <dgm:prSet presAssocID="{D3979374-87C0-4EDF-B7F2-6C173CAFF953}" presName="parTx" presStyleLbl="revTx" presStyleIdx="1" presStyleCnt="4">
        <dgm:presLayoutVars>
          <dgm:chMax val="0"/>
          <dgm:chPref val="0"/>
        </dgm:presLayoutVars>
      </dgm:prSet>
      <dgm:spPr/>
    </dgm:pt>
    <dgm:pt modelId="{387B3699-D04D-4729-B9BC-BC18F3C5C166}" type="pres">
      <dgm:prSet presAssocID="{B75E822F-5815-486A-95C5-07A923E9050D}" presName="sibTrans" presStyleCnt="0"/>
      <dgm:spPr/>
    </dgm:pt>
    <dgm:pt modelId="{FD50A106-8397-4A94-B16E-F741782BF9FC}" type="pres">
      <dgm:prSet presAssocID="{D58564EB-E04C-402F-BD2F-8D6E404AB8EC}" presName="compNode" presStyleCnt="0"/>
      <dgm:spPr/>
    </dgm:pt>
    <dgm:pt modelId="{1318B987-2298-4DCB-AED9-2A1F4C6E4032}" type="pres">
      <dgm:prSet presAssocID="{D58564EB-E04C-402F-BD2F-8D6E404AB8EC}" presName="bgRect" presStyleLbl="bgShp" presStyleIdx="2" presStyleCnt="4"/>
      <dgm:spPr/>
    </dgm:pt>
    <dgm:pt modelId="{3D3C4287-1B32-4BA8-A614-0FE48E60A265}" type="pres">
      <dgm:prSet presAssocID="{D58564EB-E04C-402F-BD2F-8D6E404AB8EC}"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lose"/>
        </a:ext>
      </dgm:extLst>
    </dgm:pt>
    <dgm:pt modelId="{6A05CE59-31CC-4DB4-9953-7102EFA4E17F}" type="pres">
      <dgm:prSet presAssocID="{D58564EB-E04C-402F-BD2F-8D6E404AB8EC}" presName="spaceRect" presStyleCnt="0"/>
      <dgm:spPr/>
    </dgm:pt>
    <dgm:pt modelId="{6233529B-C015-4479-A160-BE75CB788567}" type="pres">
      <dgm:prSet presAssocID="{D58564EB-E04C-402F-BD2F-8D6E404AB8EC}" presName="parTx" presStyleLbl="revTx" presStyleIdx="2" presStyleCnt="4">
        <dgm:presLayoutVars>
          <dgm:chMax val="0"/>
          <dgm:chPref val="0"/>
        </dgm:presLayoutVars>
      </dgm:prSet>
      <dgm:spPr/>
    </dgm:pt>
    <dgm:pt modelId="{AF689FD2-80A3-4232-9D16-BFB966240D90}" type="pres">
      <dgm:prSet presAssocID="{1CE2CEB5-7264-4425-B5C5-A9695FEF9525}" presName="sibTrans" presStyleCnt="0"/>
      <dgm:spPr/>
    </dgm:pt>
    <dgm:pt modelId="{929A1F03-AAE4-4AE8-B846-66279B7B0904}" type="pres">
      <dgm:prSet presAssocID="{52B9048D-FA15-4073-8A43-728BF02FE594}" presName="compNode" presStyleCnt="0"/>
      <dgm:spPr/>
    </dgm:pt>
    <dgm:pt modelId="{38BCEEB4-8761-47C6-B894-8E7A47FF6834}" type="pres">
      <dgm:prSet presAssocID="{52B9048D-FA15-4073-8A43-728BF02FE594}" presName="bgRect" presStyleLbl="bgShp" presStyleIdx="3" presStyleCnt="4" custLinFactNeighborX="-8264" custLinFactNeighborY="5857"/>
      <dgm:spPr/>
    </dgm:pt>
    <dgm:pt modelId="{E30EDCA3-C3AB-4A9A-B2A0-8EE46C153DBE}" type="pres">
      <dgm:prSet presAssocID="{52B9048D-FA15-4073-8A43-728BF02FE594}" presName="iconRect" presStyleLbl="node1" presStyleIdx="3" presStyleCnt="4"/>
      <dgm:spPr>
        <a:blipFill rotWithShape="1">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pt>
    <dgm:pt modelId="{1AED7F41-A7BA-42CB-9802-326020DB2E46}" type="pres">
      <dgm:prSet presAssocID="{52B9048D-FA15-4073-8A43-728BF02FE594}" presName="spaceRect" presStyleCnt="0"/>
      <dgm:spPr/>
    </dgm:pt>
    <dgm:pt modelId="{0ADF6A1B-9ADC-481E-A54B-9CA86F2370A8}" type="pres">
      <dgm:prSet presAssocID="{52B9048D-FA15-4073-8A43-728BF02FE594}" presName="parTx" presStyleLbl="revTx" presStyleIdx="3" presStyleCnt="4">
        <dgm:presLayoutVars>
          <dgm:chMax val="0"/>
          <dgm:chPref val="0"/>
        </dgm:presLayoutVars>
      </dgm:prSet>
      <dgm:spPr/>
    </dgm:pt>
  </dgm:ptLst>
  <dgm:cxnLst>
    <dgm:cxn modelId="{A80B4A12-BA1D-4205-9B78-C560470CCFD7}" srcId="{351C5EF5-587F-4B29-B8C5-11CA3ECE53A6}" destId="{52B9048D-FA15-4073-8A43-728BF02FE594}" srcOrd="3" destOrd="0" parTransId="{06A879A1-0444-4287-BDEC-A8245DEF6773}" sibTransId="{1D9A16FE-D5D6-4F4B-9CB3-36E77BF7A81F}"/>
    <dgm:cxn modelId="{2D07631C-0F29-4911-B635-B3E45D4FB960}" type="presOf" srcId="{D58564EB-E04C-402F-BD2F-8D6E404AB8EC}" destId="{6233529B-C015-4479-A160-BE75CB788567}" srcOrd="0" destOrd="0" presId="urn:microsoft.com/office/officeart/2018/2/layout/IconVerticalSolidList"/>
    <dgm:cxn modelId="{B9D81727-FA80-4C19-BF03-FA4F8E5D43B9}" srcId="{351C5EF5-587F-4B29-B8C5-11CA3ECE53A6}" destId="{D58564EB-E04C-402F-BD2F-8D6E404AB8EC}" srcOrd="2" destOrd="0" parTransId="{4591AC6F-4AB8-4E20-9F41-8ADDC294D2AD}" sibTransId="{1CE2CEB5-7264-4425-B5C5-A9695FEF9525}"/>
    <dgm:cxn modelId="{F5091732-6EE4-4909-A1DF-21E4091695A7}" srcId="{351C5EF5-587F-4B29-B8C5-11CA3ECE53A6}" destId="{ED589179-477A-478E-A262-C2A10E9F4475}" srcOrd="0" destOrd="0" parTransId="{A3C0F906-5EC8-4943-9789-014ED63A71A0}" sibTransId="{EB6CAC5F-52C6-4F3B-A944-68361CE29F4D}"/>
    <dgm:cxn modelId="{E814784F-346F-4DE4-8FA5-F952EA8726E2}" type="presOf" srcId="{D3979374-87C0-4EDF-B7F2-6C173CAFF953}" destId="{69DFBCAD-E8F6-46E0-9B51-D152E3EB3A29}" srcOrd="0" destOrd="0" presId="urn:microsoft.com/office/officeart/2018/2/layout/IconVerticalSolidList"/>
    <dgm:cxn modelId="{E763FB70-5D20-427E-8BAB-7BA7E0A42ACA}" type="presOf" srcId="{351C5EF5-587F-4B29-B8C5-11CA3ECE53A6}" destId="{6A2A42C9-94D0-4FEC-B77B-9E910BC83852}" srcOrd="0" destOrd="0" presId="urn:microsoft.com/office/officeart/2018/2/layout/IconVerticalSolidList"/>
    <dgm:cxn modelId="{3B1F1958-4979-464E-BE13-55F7F0245360}" type="presOf" srcId="{52B9048D-FA15-4073-8A43-728BF02FE594}" destId="{0ADF6A1B-9ADC-481E-A54B-9CA86F2370A8}" srcOrd="0" destOrd="0" presId="urn:microsoft.com/office/officeart/2018/2/layout/IconVerticalSolidList"/>
    <dgm:cxn modelId="{CF2BDBA9-FA5A-4C68-892F-E24E8253A5BB}" type="presOf" srcId="{ED589179-477A-478E-A262-C2A10E9F4475}" destId="{4BBEF105-C8BD-40AB-AA53-580E9087BB21}" srcOrd="0" destOrd="0" presId="urn:microsoft.com/office/officeart/2018/2/layout/IconVerticalSolidList"/>
    <dgm:cxn modelId="{D165EAEE-32ED-4E95-B5A1-48393C93896C}" srcId="{351C5EF5-587F-4B29-B8C5-11CA3ECE53A6}" destId="{D3979374-87C0-4EDF-B7F2-6C173CAFF953}" srcOrd="1" destOrd="0" parTransId="{98B20080-9FE9-441F-B9E5-1DA391E1F1A0}" sibTransId="{B75E822F-5815-486A-95C5-07A923E9050D}"/>
    <dgm:cxn modelId="{FA5F42E4-639D-4511-9E4D-95516273241B}" type="presParOf" srcId="{6A2A42C9-94D0-4FEC-B77B-9E910BC83852}" destId="{A2922198-1B68-43A9-B59D-312E92B0A8E2}" srcOrd="0" destOrd="0" presId="urn:microsoft.com/office/officeart/2018/2/layout/IconVerticalSolidList"/>
    <dgm:cxn modelId="{26145D4E-A7F7-4AD1-A7B0-9CC2D323F595}" type="presParOf" srcId="{A2922198-1B68-43A9-B59D-312E92B0A8E2}" destId="{3A69C25C-64BE-4BD4-B018-4546ED2265B5}" srcOrd="0" destOrd="0" presId="urn:microsoft.com/office/officeart/2018/2/layout/IconVerticalSolidList"/>
    <dgm:cxn modelId="{4CAD3233-1240-4EE1-B681-8160B26AA5FB}" type="presParOf" srcId="{A2922198-1B68-43A9-B59D-312E92B0A8E2}" destId="{3FF08FAD-0AA7-435B-B710-ED5E97DD169B}" srcOrd="1" destOrd="0" presId="urn:microsoft.com/office/officeart/2018/2/layout/IconVerticalSolidList"/>
    <dgm:cxn modelId="{DD1707E7-D9D6-415C-BF6D-E8420CF79C68}" type="presParOf" srcId="{A2922198-1B68-43A9-B59D-312E92B0A8E2}" destId="{AD28EED2-4146-42E6-A831-6FDFB819249D}" srcOrd="2" destOrd="0" presId="urn:microsoft.com/office/officeart/2018/2/layout/IconVerticalSolidList"/>
    <dgm:cxn modelId="{CE977C01-73CA-4771-8252-EEB62965A2DB}" type="presParOf" srcId="{A2922198-1B68-43A9-B59D-312E92B0A8E2}" destId="{4BBEF105-C8BD-40AB-AA53-580E9087BB21}" srcOrd="3" destOrd="0" presId="urn:microsoft.com/office/officeart/2018/2/layout/IconVerticalSolidList"/>
    <dgm:cxn modelId="{07D90844-97E5-4674-AE17-EDB28BA59014}" type="presParOf" srcId="{6A2A42C9-94D0-4FEC-B77B-9E910BC83852}" destId="{4486891E-5328-412E-B010-D1B3E2A670A1}" srcOrd="1" destOrd="0" presId="urn:microsoft.com/office/officeart/2018/2/layout/IconVerticalSolidList"/>
    <dgm:cxn modelId="{D2D64F3B-7C23-42EA-BA25-61DFE0BE6B7A}" type="presParOf" srcId="{6A2A42C9-94D0-4FEC-B77B-9E910BC83852}" destId="{BA764F12-32CA-4C49-96C5-54E18735F570}" srcOrd="2" destOrd="0" presId="urn:microsoft.com/office/officeart/2018/2/layout/IconVerticalSolidList"/>
    <dgm:cxn modelId="{0C624529-AA70-44D3-B0F5-4759502CFE29}" type="presParOf" srcId="{BA764F12-32CA-4C49-96C5-54E18735F570}" destId="{E3835384-37BC-4FD4-8EFA-D7498C7DC3CE}" srcOrd="0" destOrd="0" presId="urn:microsoft.com/office/officeart/2018/2/layout/IconVerticalSolidList"/>
    <dgm:cxn modelId="{86F968BF-F15E-4477-ACA4-27C009517943}" type="presParOf" srcId="{BA764F12-32CA-4C49-96C5-54E18735F570}" destId="{2D6323D7-E0AF-43E4-922F-874F35A6DD80}" srcOrd="1" destOrd="0" presId="urn:microsoft.com/office/officeart/2018/2/layout/IconVerticalSolidList"/>
    <dgm:cxn modelId="{270A3D45-D33C-4F78-9309-FBCCAA944CDF}" type="presParOf" srcId="{BA764F12-32CA-4C49-96C5-54E18735F570}" destId="{53AB8280-9570-400E-B690-F4EDD653F38B}" srcOrd="2" destOrd="0" presId="urn:microsoft.com/office/officeart/2018/2/layout/IconVerticalSolidList"/>
    <dgm:cxn modelId="{E2F44B3A-D25D-45A7-8145-CDD5FB6FABA7}" type="presParOf" srcId="{BA764F12-32CA-4C49-96C5-54E18735F570}" destId="{69DFBCAD-E8F6-46E0-9B51-D152E3EB3A29}" srcOrd="3" destOrd="0" presId="urn:microsoft.com/office/officeart/2018/2/layout/IconVerticalSolidList"/>
    <dgm:cxn modelId="{3BAD07F5-B26F-4A3B-9175-E49653FC84A3}" type="presParOf" srcId="{6A2A42C9-94D0-4FEC-B77B-9E910BC83852}" destId="{387B3699-D04D-4729-B9BC-BC18F3C5C166}" srcOrd="3" destOrd="0" presId="urn:microsoft.com/office/officeart/2018/2/layout/IconVerticalSolidList"/>
    <dgm:cxn modelId="{67B5C1A2-6576-4B2C-A3A2-BD36442902C1}" type="presParOf" srcId="{6A2A42C9-94D0-4FEC-B77B-9E910BC83852}" destId="{FD50A106-8397-4A94-B16E-F741782BF9FC}" srcOrd="4" destOrd="0" presId="urn:microsoft.com/office/officeart/2018/2/layout/IconVerticalSolidList"/>
    <dgm:cxn modelId="{884EB023-C539-4B62-A8B0-8347E71C3657}" type="presParOf" srcId="{FD50A106-8397-4A94-B16E-F741782BF9FC}" destId="{1318B987-2298-4DCB-AED9-2A1F4C6E4032}" srcOrd="0" destOrd="0" presId="urn:microsoft.com/office/officeart/2018/2/layout/IconVerticalSolidList"/>
    <dgm:cxn modelId="{B79EF64B-8AB9-452B-A39E-5F2CF63C701C}" type="presParOf" srcId="{FD50A106-8397-4A94-B16E-F741782BF9FC}" destId="{3D3C4287-1B32-4BA8-A614-0FE48E60A265}" srcOrd="1" destOrd="0" presId="urn:microsoft.com/office/officeart/2018/2/layout/IconVerticalSolidList"/>
    <dgm:cxn modelId="{604800EA-0FD3-4E63-BE5B-4037CB8AB210}" type="presParOf" srcId="{FD50A106-8397-4A94-B16E-F741782BF9FC}" destId="{6A05CE59-31CC-4DB4-9953-7102EFA4E17F}" srcOrd="2" destOrd="0" presId="urn:microsoft.com/office/officeart/2018/2/layout/IconVerticalSolidList"/>
    <dgm:cxn modelId="{43AB762B-2AD2-49B3-94D3-BFB1FA20B844}" type="presParOf" srcId="{FD50A106-8397-4A94-B16E-F741782BF9FC}" destId="{6233529B-C015-4479-A160-BE75CB788567}" srcOrd="3" destOrd="0" presId="urn:microsoft.com/office/officeart/2018/2/layout/IconVerticalSolidList"/>
    <dgm:cxn modelId="{C2E455F8-09C0-4879-A589-477F88804B8D}" type="presParOf" srcId="{6A2A42C9-94D0-4FEC-B77B-9E910BC83852}" destId="{AF689FD2-80A3-4232-9D16-BFB966240D90}" srcOrd="5" destOrd="0" presId="urn:microsoft.com/office/officeart/2018/2/layout/IconVerticalSolidList"/>
    <dgm:cxn modelId="{A57CB179-4800-4873-BA79-92D6CD210681}" type="presParOf" srcId="{6A2A42C9-94D0-4FEC-B77B-9E910BC83852}" destId="{929A1F03-AAE4-4AE8-B846-66279B7B0904}" srcOrd="6" destOrd="0" presId="urn:microsoft.com/office/officeart/2018/2/layout/IconVerticalSolidList"/>
    <dgm:cxn modelId="{AA0E9A0E-86B0-4FE4-9291-CF5A379C0374}" type="presParOf" srcId="{929A1F03-AAE4-4AE8-B846-66279B7B0904}" destId="{38BCEEB4-8761-47C6-B894-8E7A47FF6834}" srcOrd="0" destOrd="0" presId="urn:microsoft.com/office/officeart/2018/2/layout/IconVerticalSolidList"/>
    <dgm:cxn modelId="{E468B83B-E7DE-49AD-AB81-E34513A9B9CB}" type="presParOf" srcId="{929A1F03-AAE4-4AE8-B846-66279B7B0904}" destId="{E30EDCA3-C3AB-4A9A-B2A0-8EE46C153DBE}" srcOrd="1" destOrd="0" presId="urn:microsoft.com/office/officeart/2018/2/layout/IconVerticalSolidList"/>
    <dgm:cxn modelId="{F2A05C04-43CB-4601-9AEE-4A5036A08FEE}" type="presParOf" srcId="{929A1F03-AAE4-4AE8-B846-66279B7B0904}" destId="{1AED7F41-A7BA-42CB-9802-326020DB2E46}" srcOrd="2" destOrd="0" presId="urn:microsoft.com/office/officeart/2018/2/layout/IconVerticalSolidList"/>
    <dgm:cxn modelId="{835BD8DC-E8A8-4472-B4DD-A0850D61367F}" type="presParOf" srcId="{929A1F03-AAE4-4AE8-B846-66279B7B0904}" destId="{0ADF6A1B-9ADC-481E-A54B-9CA86F2370A8}"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1C593C-87DC-406A-9336-87CE52F46392}">
      <dsp:nvSpPr>
        <dsp:cNvPr id="0" name=""/>
        <dsp:cNvSpPr/>
      </dsp:nvSpPr>
      <dsp:spPr>
        <a:xfrm>
          <a:off x="0" y="51013"/>
          <a:ext cx="6785665" cy="285714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GB" sz="2400" b="1" kern="1200" dirty="0"/>
            <a:t>Epidemiology </a:t>
          </a:r>
          <a:r>
            <a:rPr lang="en-GB" sz="2400" kern="1200" dirty="0"/>
            <a:t>is the study of the distribution and determinants of diseases in populations. It is the key quantitative discipline that underpins </a:t>
          </a:r>
          <a:r>
            <a:rPr lang="en-GB" sz="2400" b="1" kern="1200" dirty="0"/>
            <a:t>public health</a:t>
          </a:r>
          <a:r>
            <a:rPr lang="en-GB" sz="2400" kern="1200" dirty="0"/>
            <a:t>, which is often defined as the organised efforts of society to prevent disease and to promote </a:t>
          </a:r>
          <a:r>
            <a:rPr lang="en-GB" sz="2400" b="1" kern="1200" dirty="0"/>
            <a:t>health</a:t>
          </a:r>
          <a:r>
            <a:rPr lang="en-GB" sz="2400" kern="1200" dirty="0"/>
            <a:t>.</a:t>
          </a:r>
          <a:endParaRPr lang="en-US" sz="2400" kern="1200" dirty="0"/>
        </a:p>
      </dsp:txBody>
      <dsp:txXfrm>
        <a:off x="139474" y="190487"/>
        <a:ext cx="6506717" cy="2578192"/>
      </dsp:txXfrm>
    </dsp:sp>
    <dsp:sp modelId="{F41135B5-6FD1-44BE-B142-C5CF39687A6A}">
      <dsp:nvSpPr>
        <dsp:cNvPr id="0" name=""/>
        <dsp:cNvSpPr/>
      </dsp:nvSpPr>
      <dsp:spPr>
        <a:xfrm>
          <a:off x="49738" y="2977273"/>
          <a:ext cx="6686187" cy="2857140"/>
        </a:xfrm>
        <a:prstGeom prst="roundRect">
          <a:avLst/>
        </a:prstGeom>
        <a:solidFill>
          <a:schemeClr val="accent5">
            <a:hueOff val="1505294"/>
            <a:satOff val="-17147"/>
            <a:lumOff val="-607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GB" sz="2400" kern="1200" dirty="0"/>
            <a:t>Epidemiology is the study of </a:t>
          </a:r>
          <a:r>
            <a:rPr lang="en-GB" sz="2400" kern="1200" dirty="0">
              <a:solidFill>
                <a:schemeClr val="tx1"/>
              </a:solidFill>
              <a:highlight>
                <a:srgbClr val="FFFF00"/>
              </a:highlight>
            </a:rPr>
            <a:t>how often diseases occur in different groups of people and why</a:t>
          </a:r>
          <a:r>
            <a:rPr lang="en-GB" sz="2400" kern="1200" dirty="0"/>
            <a:t>. Epidemiological information is used to plan and evaluate strategies to prevent illness and as a guide to the management of patients in whom disease has already developed.</a:t>
          </a:r>
          <a:endParaRPr lang="en-US" sz="2400" kern="1200" dirty="0"/>
        </a:p>
      </dsp:txBody>
      <dsp:txXfrm>
        <a:off x="189212" y="3116747"/>
        <a:ext cx="6407239" cy="257819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69C25C-64BE-4BD4-B018-4546ED2265B5}">
      <dsp:nvSpPr>
        <dsp:cNvPr id="0" name=""/>
        <dsp:cNvSpPr/>
      </dsp:nvSpPr>
      <dsp:spPr>
        <a:xfrm>
          <a:off x="0" y="2442"/>
          <a:ext cx="6639892" cy="123800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FF08FAD-0AA7-435B-B710-ED5E97DD169B}">
      <dsp:nvSpPr>
        <dsp:cNvPr id="0" name=""/>
        <dsp:cNvSpPr/>
      </dsp:nvSpPr>
      <dsp:spPr>
        <a:xfrm>
          <a:off x="374497" y="280994"/>
          <a:ext cx="680904" cy="68090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BBEF105-C8BD-40AB-AA53-580E9087BB21}">
      <dsp:nvSpPr>
        <dsp:cNvPr id="0" name=""/>
        <dsp:cNvSpPr/>
      </dsp:nvSpPr>
      <dsp:spPr>
        <a:xfrm>
          <a:off x="1429899" y="2442"/>
          <a:ext cx="5209992" cy="1238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23" tIns="131023" rIns="131023" bIns="131023" numCol="1" spcCol="1270" anchor="ctr" anchorCtr="0">
          <a:noAutofit/>
        </a:bodyPr>
        <a:lstStyle/>
        <a:p>
          <a:pPr marL="0" lvl="0" indent="0" algn="l" defTabSz="1244600">
            <a:lnSpc>
              <a:spcPct val="90000"/>
            </a:lnSpc>
            <a:spcBef>
              <a:spcPct val="0"/>
            </a:spcBef>
            <a:spcAft>
              <a:spcPct val="35000"/>
            </a:spcAft>
            <a:buNone/>
          </a:pPr>
          <a:r>
            <a:rPr lang="en-GB" sz="2800" b="1" kern="1200" dirty="0">
              <a:solidFill>
                <a:srgbClr val="00B050"/>
              </a:solidFill>
              <a:latin typeface="Tw Cen MT" panose="020B0602020104020603" pitchFamily="34" charset="0"/>
            </a:rPr>
            <a:t>Exchange your worksheet for peer assessment:</a:t>
          </a:r>
          <a:endParaRPr lang="en-US" sz="2800" b="1" kern="1200" dirty="0">
            <a:solidFill>
              <a:srgbClr val="00B050"/>
            </a:solidFill>
            <a:latin typeface="Tw Cen MT" panose="020B0602020104020603" pitchFamily="34" charset="0"/>
          </a:endParaRPr>
        </a:p>
      </dsp:txBody>
      <dsp:txXfrm>
        <a:off x="1429899" y="2442"/>
        <a:ext cx="5209992" cy="1238008"/>
      </dsp:txXfrm>
    </dsp:sp>
    <dsp:sp modelId="{E3835384-37BC-4FD4-8EFA-D7498C7DC3CE}">
      <dsp:nvSpPr>
        <dsp:cNvPr id="0" name=""/>
        <dsp:cNvSpPr/>
      </dsp:nvSpPr>
      <dsp:spPr>
        <a:xfrm>
          <a:off x="0" y="1549953"/>
          <a:ext cx="6639892" cy="123800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D6323D7-E0AF-43E4-922F-874F35A6DD80}">
      <dsp:nvSpPr>
        <dsp:cNvPr id="0" name=""/>
        <dsp:cNvSpPr/>
      </dsp:nvSpPr>
      <dsp:spPr>
        <a:xfrm>
          <a:off x="374497" y="1828505"/>
          <a:ext cx="680904" cy="68090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9DFBCAD-E8F6-46E0-9B51-D152E3EB3A29}">
      <dsp:nvSpPr>
        <dsp:cNvPr id="0" name=""/>
        <dsp:cNvSpPr/>
      </dsp:nvSpPr>
      <dsp:spPr>
        <a:xfrm>
          <a:off x="1429899" y="1549953"/>
          <a:ext cx="5209992" cy="1238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23" tIns="131023" rIns="131023" bIns="131023" numCol="1" spcCol="1270" anchor="ctr" anchorCtr="0">
          <a:noAutofit/>
        </a:bodyPr>
        <a:lstStyle/>
        <a:p>
          <a:pPr marL="0" lvl="0" indent="0" algn="l" defTabSz="1066800">
            <a:lnSpc>
              <a:spcPct val="90000"/>
            </a:lnSpc>
            <a:spcBef>
              <a:spcPct val="0"/>
            </a:spcBef>
            <a:spcAft>
              <a:spcPct val="35000"/>
            </a:spcAft>
            <a:buNone/>
          </a:pPr>
          <a:r>
            <a:rPr lang="en-GB" sz="2400" b="1" kern="1200" dirty="0">
              <a:latin typeface="Tw Cen MT" panose="020B0602020104020603" pitchFamily="34" charset="0"/>
            </a:rPr>
            <a:t>Question 1- True</a:t>
          </a:r>
          <a:endParaRPr lang="en-US" sz="2400" b="1" kern="1200" dirty="0">
            <a:latin typeface="Tw Cen MT" panose="020B0602020104020603" pitchFamily="34" charset="0"/>
          </a:endParaRPr>
        </a:p>
      </dsp:txBody>
      <dsp:txXfrm>
        <a:off x="1429899" y="1549953"/>
        <a:ext cx="5209992" cy="1238008"/>
      </dsp:txXfrm>
    </dsp:sp>
    <dsp:sp modelId="{1318B987-2298-4DCB-AED9-2A1F4C6E4032}">
      <dsp:nvSpPr>
        <dsp:cNvPr id="0" name=""/>
        <dsp:cNvSpPr/>
      </dsp:nvSpPr>
      <dsp:spPr>
        <a:xfrm>
          <a:off x="0" y="3097464"/>
          <a:ext cx="6639892" cy="123800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D3C4287-1B32-4BA8-A614-0FE48E60A265}">
      <dsp:nvSpPr>
        <dsp:cNvPr id="0" name=""/>
        <dsp:cNvSpPr/>
      </dsp:nvSpPr>
      <dsp:spPr>
        <a:xfrm>
          <a:off x="374497" y="3376015"/>
          <a:ext cx="680904" cy="68090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233529B-C015-4479-A160-BE75CB788567}">
      <dsp:nvSpPr>
        <dsp:cNvPr id="0" name=""/>
        <dsp:cNvSpPr/>
      </dsp:nvSpPr>
      <dsp:spPr>
        <a:xfrm>
          <a:off x="1429899" y="3097464"/>
          <a:ext cx="5209992" cy="1238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23" tIns="131023" rIns="131023" bIns="131023" numCol="1" spcCol="1270" anchor="ctr" anchorCtr="0">
          <a:noAutofit/>
        </a:bodyPr>
        <a:lstStyle/>
        <a:p>
          <a:pPr marL="0" lvl="0" indent="0" algn="l" defTabSz="977900">
            <a:lnSpc>
              <a:spcPct val="90000"/>
            </a:lnSpc>
            <a:spcBef>
              <a:spcPct val="0"/>
            </a:spcBef>
            <a:spcAft>
              <a:spcPct val="35000"/>
            </a:spcAft>
            <a:buNone/>
          </a:pPr>
          <a:r>
            <a:rPr lang="en-GB" sz="2200" b="1" kern="1200" dirty="0">
              <a:latin typeface="Tw Cen MT" panose="020B0602020104020603" pitchFamily="34" charset="0"/>
            </a:rPr>
            <a:t>Question 2- False </a:t>
          </a:r>
          <a:r>
            <a:rPr lang="en-GB" sz="2200" kern="1200" dirty="0"/>
            <a:t>		</a:t>
          </a:r>
          <a:endParaRPr lang="en-US" sz="2200" kern="1200" dirty="0"/>
        </a:p>
      </dsp:txBody>
      <dsp:txXfrm>
        <a:off x="1429899" y="3097464"/>
        <a:ext cx="5209992" cy="1238008"/>
      </dsp:txXfrm>
    </dsp:sp>
    <dsp:sp modelId="{38BCEEB4-8761-47C6-B894-8E7A47FF6834}">
      <dsp:nvSpPr>
        <dsp:cNvPr id="0" name=""/>
        <dsp:cNvSpPr/>
      </dsp:nvSpPr>
      <dsp:spPr>
        <a:xfrm>
          <a:off x="0" y="4647417"/>
          <a:ext cx="6639892" cy="123800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30EDCA3-C3AB-4A9A-B2A0-8EE46C153DBE}">
      <dsp:nvSpPr>
        <dsp:cNvPr id="0" name=""/>
        <dsp:cNvSpPr/>
      </dsp:nvSpPr>
      <dsp:spPr>
        <a:xfrm>
          <a:off x="374497" y="4923526"/>
          <a:ext cx="680904" cy="680904"/>
        </a:xfrm>
        <a:prstGeom prst="rect">
          <a:avLst/>
        </a:prstGeom>
        <a:blipFill rotWithShape="1">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ADF6A1B-9ADC-481E-A54B-9CA86F2370A8}">
      <dsp:nvSpPr>
        <dsp:cNvPr id="0" name=""/>
        <dsp:cNvSpPr/>
      </dsp:nvSpPr>
      <dsp:spPr>
        <a:xfrm>
          <a:off x="1429899" y="4644974"/>
          <a:ext cx="5209992" cy="1238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23" tIns="131023" rIns="131023" bIns="131023" numCol="1" spcCol="1270" anchor="ctr" anchorCtr="0">
          <a:noAutofit/>
        </a:bodyPr>
        <a:lstStyle/>
        <a:p>
          <a:pPr marL="0" lvl="0" indent="0" algn="l" defTabSz="1066800">
            <a:lnSpc>
              <a:spcPct val="90000"/>
            </a:lnSpc>
            <a:spcBef>
              <a:spcPct val="0"/>
            </a:spcBef>
            <a:spcAft>
              <a:spcPct val="35000"/>
            </a:spcAft>
            <a:buNone/>
          </a:pPr>
          <a:r>
            <a:rPr lang="en-GB" sz="2400" b="1" kern="1200" dirty="0">
              <a:latin typeface="Tw Cen MT" panose="020B0602020104020603" pitchFamily="34" charset="0"/>
            </a:rPr>
            <a:t>Question 3- True</a:t>
          </a:r>
          <a:endParaRPr lang="en-US" sz="2400" b="1" kern="1200" dirty="0">
            <a:latin typeface="Tw Cen MT" panose="020B0602020104020603" pitchFamily="34" charset="0"/>
          </a:endParaRPr>
        </a:p>
      </dsp:txBody>
      <dsp:txXfrm>
        <a:off x="1429899" y="4644974"/>
        <a:ext cx="5209992" cy="1238008"/>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722F66-727D-4150-ADA5-49CF3A0F6873}"/>
              </a:ext>
            </a:extLst>
          </p:cNvPr>
          <p:cNvSpPr>
            <a:spLocks noGrp="1"/>
          </p:cNvSpPr>
          <p:nvPr>
            <p:ph type="ctrTitle"/>
          </p:nvPr>
        </p:nvSpPr>
        <p:spPr>
          <a:xfrm>
            <a:off x="838200" y="1122363"/>
            <a:ext cx="9829800" cy="2387600"/>
          </a:xfrm>
        </p:spPr>
        <p:txBody>
          <a:bodyPr anchor="b">
            <a:normAutofit/>
          </a:bodyPr>
          <a:lstStyle>
            <a:lvl1pPr algn="l">
              <a:defRPr sz="52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CDD9A1FE-C39F-4D7C-B93D-F8C203A1D69C}"/>
              </a:ext>
            </a:extLst>
          </p:cNvPr>
          <p:cNvSpPr>
            <a:spLocks noGrp="1"/>
          </p:cNvSpPr>
          <p:nvPr>
            <p:ph type="subTitle" idx="1"/>
          </p:nvPr>
        </p:nvSpPr>
        <p:spPr>
          <a:xfrm>
            <a:off x="838200" y="3602038"/>
            <a:ext cx="9829800" cy="1655762"/>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BC008AAC-7D41-4304-8D59-EF34B232682C}"/>
              </a:ext>
            </a:extLst>
          </p:cNvPr>
          <p:cNvSpPr>
            <a:spLocks noGrp="1"/>
          </p:cNvSpPr>
          <p:nvPr>
            <p:ph type="dt" sz="half" idx="10"/>
          </p:nvPr>
        </p:nvSpPr>
        <p:spPr>
          <a:xfrm>
            <a:off x="838200" y="136525"/>
            <a:ext cx="2743200" cy="365125"/>
          </a:xfrm>
        </p:spPr>
        <p:txBody>
          <a:bodyPr/>
          <a:lstStyle>
            <a:lvl1pPr algn="l">
              <a:defRPr/>
            </a:lvl1pPr>
          </a:lstStyle>
          <a:p>
            <a:fld id="{9549D6DC-E1CB-4874-BF52-C3407230D20E}" type="datetime1">
              <a:rPr lang="en-US" smtClean="0"/>
              <a:t>9/29/2021</a:t>
            </a:fld>
            <a:endParaRPr lang="en-US"/>
          </a:p>
        </p:txBody>
      </p:sp>
      <p:sp>
        <p:nvSpPr>
          <p:cNvPr id="5" name="Footer Placeholder 4">
            <a:extLst>
              <a:ext uri="{FF2B5EF4-FFF2-40B4-BE49-F238E27FC236}">
                <a16:creationId xmlns:a16="http://schemas.microsoft.com/office/drawing/2014/main" id="{4724D078-DE22-4F23-8B48-21FB1415C3E3}"/>
              </a:ext>
            </a:extLst>
          </p:cNvPr>
          <p:cNvSpPr>
            <a:spLocks noGrp="1"/>
          </p:cNvSpPr>
          <p:nvPr>
            <p:ph type="ftr" sz="quarter" idx="11"/>
          </p:nvPr>
        </p:nvSpPr>
        <p:spPr>
          <a:xfrm>
            <a:off x="838200" y="6356350"/>
            <a:ext cx="4114800" cy="365125"/>
          </a:xfrm>
        </p:spPr>
        <p:txBody>
          <a:bodyPr/>
          <a:lstStyle>
            <a:lvl1pPr algn="l">
              <a:defRPr/>
            </a:lvl1pPr>
          </a:lstStyle>
          <a:p>
            <a:endParaRPr lang="en-US"/>
          </a:p>
        </p:txBody>
      </p:sp>
      <p:sp>
        <p:nvSpPr>
          <p:cNvPr id="6" name="Slide Number Placeholder 5">
            <a:extLst>
              <a:ext uri="{FF2B5EF4-FFF2-40B4-BE49-F238E27FC236}">
                <a16:creationId xmlns:a16="http://schemas.microsoft.com/office/drawing/2014/main" id="{BB64C1F5-608B-4335-9F2A-17F63D5FAF0D}"/>
              </a:ext>
            </a:extLst>
          </p:cNvPr>
          <p:cNvSpPr>
            <a:spLocks noGrp="1"/>
          </p:cNvSpPr>
          <p:nvPr>
            <p:ph type="sldNum" sz="quarter" idx="12"/>
          </p:nvPr>
        </p:nvSpPr>
        <p:spPr/>
        <p:txBody>
          <a:bodyPr/>
          <a:lstStyle/>
          <a:p>
            <a:fld id="{273BAE12-D270-459D-897B-6833652BB167}" type="slidenum">
              <a:rPr lang="en-US" smtClean="0"/>
              <a:t>‹#›</a:t>
            </a:fld>
            <a:endParaRPr lang="en-US"/>
          </a:p>
        </p:txBody>
      </p:sp>
    </p:spTree>
    <p:extLst>
      <p:ext uri="{BB962C8B-B14F-4D97-AF65-F5344CB8AC3E}">
        <p14:creationId xmlns:p14="http://schemas.microsoft.com/office/powerpoint/2010/main" val="8414007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9F2C5-A3FC-44EF-BA15-CEC83C83D67C}"/>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D45040D3-67DB-455C-AD79-49E185DB63C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D0B2B07A-258E-42DD-9A68-2C76F7D54040}"/>
              </a:ext>
            </a:extLst>
          </p:cNvPr>
          <p:cNvSpPr>
            <a:spLocks noGrp="1"/>
          </p:cNvSpPr>
          <p:nvPr>
            <p:ph type="dt" sz="half" idx="10"/>
          </p:nvPr>
        </p:nvSpPr>
        <p:spPr/>
        <p:txBody>
          <a:bodyPr/>
          <a:lstStyle/>
          <a:p>
            <a:fld id="{F7701D81-C4B9-4A87-89A7-22E29E6C9200}" type="datetime1">
              <a:rPr lang="en-US" smtClean="0"/>
              <a:t>9/29/2021</a:t>
            </a:fld>
            <a:endParaRPr lang="en-US"/>
          </a:p>
        </p:txBody>
      </p:sp>
      <p:sp>
        <p:nvSpPr>
          <p:cNvPr id="5" name="Footer Placeholder 4">
            <a:extLst>
              <a:ext uri="{FF2B5EF4-FFF2-40B4-BE49-F238E27FC236}">
                <a16:creationId xmlns:a16="http://schemas.microsoft.com/office/drawing/2014/main" id="{7C01E9BC-3BB8-40CD-9294-59A2E59E1BE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413979D-5589-4770-9D29-046F2B506C33}"/>
              </a:ext>
            </a:extLst>
          </p:cNvPr>
          <p:cNvSpPr>
            <a:spLocks noGrp="1"/>
          </p:cNvSpPr>
          <p:nvPr>
            <p:ph type="sldNum" sz="quarter" idx="12"/>
          </p:nvPr>
        </p:nvSpPr>
        <p:spPr/>
        <p:txBody>
          <a:bodyPr/>
          <a:lstStyle/>
          <a:p>
            <a:fld id="{273BAE12-D270-459D-897B-6833652BB167}" type="slidenum">
              <a:rPr lang="en-US" smtClean="0"/>
              <a:t>‹#›</a:t>
            </a:fld>
            <a:endParaRPr lang="en-US"/>
          </a:p>
        </p:txBody>
      </p:sp>
    </p:spTree>
    <p:extLst>
      <p:ext uri="{BB962C8B-B14F-4D97-AF65-F5344CB8AC3E}">
        <p14:creationId xmlns:p14="http://schemas.microsoft.com/office/powerpoint/2010/main" val="19677631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C6693CD-CB65-4F37-A6DA-F300B93C14D9}"/>
              </a:ext>
            </a:extLst>
          </p:cNvPr>
          <p:cNvSpPr>
            <a:spLocks noGrp="1"/>
          </p:cNvSpPr>
          <p:nvPr>
            <p:ph type="title" orient="vert"/>
          </p:nvPr>
        </p:nvSpPr>
        <p:spPr>
          <a:xfrm>
            <a:off x="8724900" y="731520"/>
            <a:ext cx="2628900" cy="5378070"/>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7448D117-7AE6-4831-9867-5145F64A0C24}"/>
              </a:ext>
            </a:extLst>
          </p:cNvPr>
          <p:cNvSpPr>
            <a:spLocks noGrp="1"/>
          </p:cNvSpPr>
          <p:nvPr>
            <p:ph type="body" orient="vert" idx="1"/>
          </p:nvPr>
        </p:nvSpPr>
        <p:spPr>
          <a:xfrm>
            <a:off x="838200" y="731520"/>
            <a:ext cx="7734300" cy="537807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E4988CF8-397F-485E-8081-AFA4DADD440C}"/>
              </a:ext>
            </a:extLst>
          </p:cNvPr>
          <p:cNvSpPr>
            <a:spLocks noGrp="1"/>
          </p:cNvSpPr>
          <p:nvPr>
            <p:ph type="dt" sz="half" idx="10"/>
          </p:nvPr>
        </p:nvSpPr>
        <p:spPr/>
        <p:txBody>
          <a:bodyPr/>
          <a:lstStyle/>
          <a:p>
            <a:fld id="{EE307718-69F7-427E-95A3-C1246AF46913}" type="datetime1">
              <a:rPr lang="en-US" smtClean="0"/>
              <a:t>9/29/2021</a:t>
            </a:fld>
            <a:endParaRPr lang="en-US"/>
          </a:p>
        </p:txBody>
      </p:sp>
      <p:sp>
        <p:nvSpPr>
          <p:cNvPr id="5" name="Footer Placeholder 4">
            <a:extLst>
              <a:ext uri="{FF2B5EF4-FFF2-40B4-BE49-F238E27FC236}">
                <a16:creationId xmlns:a16="http://schemas.microsoft.com/office/drawing/2014/main" id="{83CE4773-4660-4F21-83CF-1A449395BB9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5B59537-EB47-40FA-893E-785D6FE00A5C}"/>
              </a:ext>
            </a:extLst>
          </p:cNvPr>
          <p:cNvSpPr>
            <a:spLocks noGrp="1"/>
          </p:cNvSpPr>
          <p:nvPr>
            <p:ph type="sldNum" sz="quarter" idx="12"/>
          </p:nvPr>
        </p:nvSpPr>
        <p:spPr/>
        <p:txBody>
          <a:bodyPr/>
          <a:lstStyle/>
          <a:p>
            <a:fld id="{273BAE12-D270-459D-897B-6833652BB167}" type="slidenum">
              <a:rPr lang="en-US" smtClean="0"/>
              <a:t>‹#›</a:t>
            </a:fld>
            <a:endParaRPr lang="en-US"/>
          </a:p>
        </p:txBody>
      </p:sp>
    </p:spTree>
    <p:extLst>
      <p:ext uri="{BB962C8B-B14F-4D97-AF65-F5344CB8AC3E}">
        <p14:creationId xmlns:p14="http://schemas.microsoft.com/office/powerpoint/2010/main" val="36511296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E7B4A7-C566-48F4-B4B8-3A5E7B6C5C3A}"/>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D3B93F5-BC8B-452C-ACE2-C7E01D1B80F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239A49B3-A57D-46C5-8462-0C52509F8FCA}"/>
              </a:ext>
            </a:extLst>
          </p:cNvPr>
          <p:cNvSpPr>
            <a:spLocks noGrp="1"/>
          </p:cNvSpPr>
          <p:nvPr>
            <p:ph type="dt" sz="half" idx="10"/>
          </p:nvPr>
        </p:nvSpPr>
        <p:spPr/>
        <p:txBody>
          <a:bodyPr/>
          <a:lstStyle/>
          <a:p>
            <a:fld id="{48913E51-B7F7-4C24-B8E3-5471755DC0E0}" type="datetime1">
              <a:rPr lang="en-US" smtClean="0"/>
              <a:t>9/29/2021</a:t>
            </a:fld>
            <a:endParaRPr lang="en-US"/>
          </a:p>
        </p:txBody>
      </p:sp>
      <p:sp>
        <p:nvSpPr>
          <p:cNvPr id="5" name="Footer Placeholder 4">
            <a:extLst>
              <a:ext uri="{FF2B5EF4-FFF2-40B4-BE49-F238E27FC236}">
                <a16:creationId xmlns:a16="http://schemas.microsoft.com/office/drawing/2014/main" id="{9EC8C810-EAF4-4D86-84DD-2E574122DD8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587E738-8574-490B-974B-9AD3B2AAE521}"/>
              </a:ext>
            </a:extLst>
          </p:cNvPr>
          <p:cNvSpPr>
            <a:spLocks noGrp="1"/>
          </p:cNvSpPr>
          <p:nvPr>
            <p:ph type="sldNum" sz="quarter" idx="12"/>
          </p:nvPr>
        </p:nvSpPr>
        <p:spPr/>
        <p:txBody>
          <a:bodyPr/>
          <a:lstStyle/>
          <a:p>
            <a:fld id="{273BAE12-D270-459D-897B-6833652BB167}" type="slidenum">
              <a:rPr lang="en-US" smtClean="0"/>
              <a:t>‹#›</a:t>
            </a:fld>
            <a:endParaRPr lang="en-US"/>
          </a:p>
        </p:txBody>
      </p:sp>
    </p:spTree>
    <p:extLst>
      <p:ext uri="{BB962C8B-B14F-4D97-AF65-F5344CB8AC3E}">
        <p14:creationId xmlns:p14="http://schemas.microsoft.com/office/powerpoint/2010/main" val="14340834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39764E-4B3D-4B6A-A210-B50E4F60E246}"/>
              </a:ext>
            </a:extLst>
          </p:cNvPr>
          <p:cNvSpPr>
            <a:spLocks noGrp="1"/>
          </p:cNvSpPr>
          <p:nvPr>
            <p:ph type="title"/>
          </p:nvPr>
        </p:nvSpPr>
        <p:spPr>
          <a:xfrm>
            <a:off x="831850" y="1709738"/>
            <a:ext cx="10515600" cy="2852737"/>
          </a:xfrm>
        </p:spPr>
        <p:txBody>
          <a:bodyPr anchor="b">
            <a:normAutofit/>
          </a:bodyPr>
          <a:lstStyle>
            <a:lvl1pPr>
              <a:defRPr sz="52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8A30AEC2-B6E6-4C09-A16F-5E2A1C9A0D0E}"/>
              </a:ext>
            </a:extLst>
          </p:cNvPr>
          <p:cNvSpPr>
            <a:spLocks noGrp="1"/>
          </p:cNvSpPr>
          <p:nvPr>
            <p:ph type="body" idx="1"/>
          </p:nvPr>
        </p:nvSpPr>
        <p:spPr>
          <a:xfrm>
            <a:off x="831850" y="4589463"/>
            <a:ext cx="10515600" cy="1500187"/>
          </a:xfrm>
        </p:spPr>
        <p:txBody>
          <a:bodyPr>
            <a:normAutofit/>
          </a:bodyPr>
          <a:lstStyle>
            <a:lvl1pPr marL="0" indent="0">
              <a:buNone/>
              <a:defRPr sz="2000">
                <a:solidFill>
                  <a:schemeClr val="tx2">
                    <a:lumMod val="60000"/>
                    <a:lumOff val="4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2A37CAB-B545-4E42-BB5A-F1DAA9335033}"/>
              </a:ext>
            </a:extLst>
          </p:cNvPr>
          <p:cNvSpPr>
            <a:spLocks noGrp="1"/>
          </p:cNvSpPr>
          <p:nvPr>
            <p:ph type="dt" sz="half" idx="10"/>
          </p:nvPr>
        </p:nvSpPr>
        <p:spPr/>
        <p:txBody>
          <a:bodyPr/>
          <a:lstStyle/>
          <a:p>
            <a:fld id="{DA91A59F-D956-4598-A3C1-AE72A5387751}" type="datetime1">
              <a:rPr lang="en-US" smtClean="0"/>
              <a:t>9/29/2021</a:t>
            </a:fld>
            <a:endParaRPr lang="en-US" dirty="0"/>
          </a:p>
        </p:txBody>
      </p:sp>
      <p:sp>
        <p:nvSpPr>
          <p:cNvPr id="5" name="Footer Placeholder 4">
            <a:extLst>
              <a:ext uri="{FF2B5EF4-FFF2-40B4-BE49-F238E27FC236}">
                <a16:creationId xmlns:a16="http://schemas.microsoft.com/office/drawing/2014/main" id="{AF6D720B-7E58-43F4-9659-ADB2403A50BB}"/>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895F53F-2FA5-4B5C-A151-F07BBC002B29}"/>
              </a:ext>
            </a:extLst>
          </p:cNvPr>
          <p:cNvSpPr>
            <a:spLocks noGrp="1"/>
          </p:cNvSpPr>
          <p:nvPr>
            <p:ph type="sldNum" sz="quarter" idx="12"/>
          </p:nvPr>
        </p:nvSpPr>
        <p:spPr/>
        <p:txBody>
          <a:bodyPr/>
          <a:lstStyle/>
          <a:p>
            <a:fld id="{273BAE12-D270-459D-897B-6833652BB167}" type="slidenum">
              <a:rPr lang="en-US" smtClean="0"/>
              <a:t>‹#›</a:t>
            </a:fld>
            <a:endParaRPr lang="en-US" dirty="0"/>
          </a:p>
        </p:txBody>
      </p:sp>
    </p:spTree>
    <p:extLst>
      <p:ext uri="{BB962C8B-B14F-4D97-AF65-F5344CB8AC3E}">
        <p14:creationId xmlns:p14="http://schemas.microsoft.com/office/powerpoint/2010/main" val="37970175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D473D3-0F03-4BF4-831F-34E80BAC5513}"/>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74C09409-59F2-486F-A6D0-FAEE8FFF25B2}"/>
              </a:ext>
            </a:extLst>
          </p:cNvPr>
          <p:cNvSpPr>
            <a:spLocks noGrp="1"/>
          </p:cNvSpPr>
          <p:nvPr>
            <p:ph sz="half" idx="1"/>
          </p:nvPr>
        </p:nvSpPr>
        <p:spPr>
          <a:xfrm>
            <a:off x="838200" y="2195847"/>
            <a:ext cx="5181600" cy="398111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03087241-B390-47A6-8070-C3D4652F887B}"/>
              </a:ext>
            </a:extLst>
          </p:cNvPr>
          <p:cNvSpPr>
            <a:spLocks noGrp="1"/>
          </p:cNvSpPr>
          <p:nvPr>
            <p:ph sz="half" idx="2"/>
          </p:nvPr>
        </p:nvSpPr>
        <p:spPr>
          <a:xfrm>
            <a:off x="6172200" y="2195847"/>
            <a:ext cx="5181600" cy="398111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5080B360-2ACA-4B93-9439-591B6D3FBC3F}"/>
              </a:ext>
            </a:extLst>
          </p:cNvPr>
          <p:cNvSpPr>
            <a:spLocks noGrp="1"/>
          </p:cNvSpPr>
          <p:nvPr>
            <p:ph type="dt" sz="half" idx="10"/>
          </p:nvPr>
        </p:nvSpPr>
        <p:spPr/>
        <p:txBody>
          <a:bodyPr/>
          <a:lstStyle/>
          <a:p>
            <a:fld id="{D70BBD69-7BD3-4731-8064-242619E92CBE}" type="datetime1">
              <a:rPr lang="en-US" smtClean="0"/>
              <a:t>9/29/2021</a:t>
            </a:fld>
            <a:endParaRPr lang="en-US"/>
          </a:p>
        </p:txBody>
      </p:sp>
      <p:sp>
        <p:nvSpPr>
          <p:cNvPr id="6" name="Footer Placeholder 5">
            <a:extLst>
              <a:ext uri="{FF2B5EF4-FFF2-40B4-BE49-F238E27FC236}">
                <a16:creationId xmlns:a16="http://schemas.microsoft.com/office/drawing/2014/main" id="{684A73E2-CF78-404C-A86F-E70A284AE9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6A8F42A-11E1-42A0-8ECF-A5BBA3B8CA56}"/>
              </a:ext>
            </a:extLst>
          </p:cNvPr>
          <p:cNvSpPr>
            <a:spLocks noGrp="1"/>
          </p:cNvSpPr>
          <p:nvPr>
            <p:ph type="sldNum" sz="quarter" idx="12"/>
          </p:nvPr>
        </p:nvSpPr>
        <p:spPr/>
        <p:txBody>
          <a:bodyPr/>
          <a:lstStyle/>
          <a:p>
            <a:fld id="{273BAE12-D270-459D-897B-6833652BB167}" type="slidenum">
              <a:rPr lang="en-US" smtClean="0"/>
              <a:t>‹#›</a:t>
            </a:fld>
            <a:endParaRPr lang="en-US"/>
          </a:p>
        </p:txBody>
      </p:sp>
    </p:spTree>
    <p:extLst>
      <p:ext uri="{BB962C8B-B14F-4D97-AF65-F5344CB8AC3E}">
        <p14:creationId xmlns:p14="http://schemas.microsoft.com/office/powerpoint/2010/main" val="1116180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BECA31-EE14-41DD-9914-DA7138220460}"/>
              </a:ext>
            </a:extLst>
          </p:cNvPr>
          <p:cNvSpPr>
            <a:spLocks noGrp="1"/>
          </p:cNvSpPr>
          <p:nvPr>
            <p:ph type="title"/>
          </p:nvPr>
        </p:nvSpPr>
        <p:spPr>
          <a:xfrm>
            <a:off x="839788" y="731520"/>
            <a:ext cx="10515600" cy="1325563"/>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CB22AB6-1657-4AE2-8607-2C77A25D79D9}"/>
              </a:ext>
            </a:extLst>
          </p:cNvPr>
          <p:cNvSpPr>
            <a:spLocks noGrp="1"/>
          </p:cNvSpPr>
          <p:nvPr>
            <p:ph type="body" idx="1"/>
          </p:nvPr>
        </p:nvSpPr>
        <p:spPr>
          <a:xfrm>
            <a:off x="839788" y="2149131"/>
            <a:ext cx="5157787" cy="693696"/>
          </a:xfrm>
        </p:spPr>
        <p:txBody>
          <a:bodyPr anchor="b">
            <a:normAutofit/>
          </a:bodyPr>
          <a:lstStyle>
            <a:lvl1pPr marL="0" indent="0">
              <a:buNone/>
              <a:defRPr sz="20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BAA6DC0-D4D5-4164-A3FD-6BB5CBB2BBAD}"/>
              </a:ext>
            </a:extLst>
          </p:cNvPr>
          <p:cNvSpPr>
            <a:spLocks noGrp="1"/>
          </p:cNvSpPr>
          <p:nvPr>
            <p:ph sz="half" idx="2"/>
          </p:nvPr>
        </p:nvSpPr>
        <p:spPr>
          <a:xfrm>
            <a:off x="839788" y="2910625"/>
            <a:ext cx="5157787" cy="3100561"/>
          </a:xfrm>
        </p:spPr>
        <p:txBody>
          <a:bodyPr>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129B35F8-95F3-43D1-8917-5836BAA90490}"/>
              </a:ext>
            </a:extLst>
          </p:cNvPr>
          <p:cNvSpPr>
            <a:spLocks noGrp="1"/>
          </p:cNvSpPr>
          <p:nvPr>
            <p:ph type="body" sz="quarter" idx="3"/>
          </p:nvPr>
        </p:nvSpPr>
        <p:spPr>
          <a:xfrm>
            <a:off x="6172200" y="2149131"/>
            <a:ext cx="5183188" cy="693696"/>
          </a:xfrm>
        </p:spPr>
        <p:txBody>
          <a:bodyPr anchor="b">
            <a:normAutofit/>
          </a:bodyPr>
          <a:lstStyle>
            <a:lvl1pPr marL="0" indent="0">
              <a:buNone/>
              <a:defRPr sz="20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2B639E7-F4A3-4ADE-B290-0A4F9761B977}"/>
              </a:ext>
            </a:extLst>
          </p:cNvPr>
          <p:cNvSpPr>
            <a:spLocks noGrp="1"/>
          </p:cNvSpPr>
          <p:nvPr>
            <p:ph sz="quarter" idx="4"/>
          </p:nvPr>
        </p:nvSpPr>
        <p:spPr>
          <a:xfrm>
            <a:off x="6172200" y="2910625"/>
            <a:ext cx="5183188" cy="3100561"/>
          </a:xfrm>
        </p:spPr>
        <p:txBody>
          <a:bodyPr>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CD6F296B-429F-4DFC-ABC3-0A078EA99425}"/>
              </a:ext>
            </a:extLst>
          </p:cNvPr>
          <p:cNvSpPr>
            <a:spLocks noGrp="1"/>
          </p:cNvSpPr>
          <p:nvPr>
            <p:ph type="dt" sz="half" idx="10"/>
          </p:nvPr>
        </p:nvSpPr>
        <p:spPr/>
        <p:txBody>
          <a:bodyPr/>
          <a:lstStyle/>
          <a:p>
            <a:fld id="{38BD77D9-239F-488B-9358-023C46BC7084}" type="datetime1">
              <a:rPr lang="en-US" smtClean="0"/>
              <a:t>9/29/2021</a:t>
            </a:fld>
            <a:endParaRPr lang="en-US"/>
          </a:p>
        </p:txBody>
      </p:sp>
      <p:sp>
        <p:nvSpPr>
          <p:cNvPr id="8" name="Footer Placeholder 7">
            <a:extLst>
              <a:ext uri="{FF2B5EF4-FFF2-40B4-BE49-F238E27FC236}">
                <a16:creationId xmlns:a16="http://schemas.microsoft.com/office/drawing/2014/main" id="{0B7103B9-D521-4910-AC15-F12F25CB952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F73A6D9-123D-492C-B5CE-294EF2559FAB}"/>
              </a:ext>
            </a:extLst>
          </p:cNvPr>
          <p:cNvSpPr>
            <a:spLocks noGrp="1"/>
          </p:cNvSpPr>
          <p:nvPr>
            <p:ph type="sldNum" sz="quarter" idx="12"/>
          </p:nvPr>
        </p:nvSpPr>
        <p:spPr/>
        <p:txBody>
          <a:bodyPr/>
          <a:lstStyle/>
          <a:p>
            <a:fld id="{273BAE12-D270-459D-897B-6833652BB167}" type="slidenum">
              <a:rPr lang="en-US" smtClean="0"/>
              <a:t>‹#›</a:t>
            </a:fld>
            <a:endParaRPr lang="en-US"/>
          </a:p>
        </p:txBody>
      </p:sp>
    </p:spTree>
    <p:extLst>
      <p:ext uri="{BB962C8B-B14F-4D97-AF65-F5344CB8AC3E}">
        <p14:creationId xmlns:p14="http://schemas.microsoft.com/office/powerpoint/2010/main" val="19483315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592A22-4B4D-4F58-9783-A0469DA4D233}"/>
              </a:ext>
            </a:extLst>
          </p:cNvPr>
          <p:cNvSpPr>
            <a:spLocks noGrp="1"/>
          </p:cNvSpPr>
          <p:nvPr>
            <p:ph type="title"/>
          </p:nvPr>
        </p:nvSpPr>
        <p:spPr>
          <a:xfrm>
            <a:off x="838200" y="731520"/>
            <a:ext cx="10515600" cy="1325563"/>
          </a:xfrm>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3B5EE610-5457-4E8C-B568-B8D560773B5C}"/>
              </a:ext>
            </a:extLst>
          </p:cNvPr>
          <p:cNvSpPr>
            <a:spLocks noGrp="1"/>
          </p:cNvSpPr>
          <p:nvPr>
            <p:ph type="dt" sz="half" idx="10"/>
          </p:nvPr>
        </p:nvSpPr>
        <p:spPr/>
        <p:txBody>
          <a:bodyPr/>
          <a:lstStyle/>
          <a:p>
            <a:fld id="{1EE61C24-7140-4FDE-92F3-654C6E2D3C1C}" type="datetime1">
              <a:rPr lang="en-US" smtClean="0"/>
              <a:t>9/29/2021</a:t>
            </a:fld>
            <a:endParaRPr lang="en-US"/>
          </a:p>
        </p:txBody>
      </p:sp>
      <p:sp>
        <p:nvSpPr>
          <p:cNvPr id="4" name="Footer Placeholder 3">
            <a:extLst>
              <a:ext uri="{FF2B5EF4-FFF2-40B4-BE49-F238E27FC236}">
                <a16:creationId xmlns:a16="http://schemas.microsoft.com/office/drawing/2014/main" id="{A0BA57BB-288A-4A30-A4EC-FF0537BC260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0414C89-B968-4A85-A035-E2997A5F8498}"/>
              </a:ext>
            </a:extLst>
          </p:cNvPr>
          <p:cNvSpPr>
            <a:spLocks noGrp="1"/>
          </p:cNvSpPr>
          <p:nvPr>
            <p:ph type="sldNum" sz="quarter" idx="12"/>
          </p:nvPr>
        </p:nvSpPr>
        <p:spPr/>
        <p:txBody>
          <a:bodyPr/>
          <a:lstStyle/>
          <a:p>
            <a:fld id="{273BAE12-D270-459D-897B-6833652BB167}" type="slidenum">
              <a:rPr lang="en-US" smtClean="0"/>
              <a:t>‹#›</a:t>
            </a:fld>
            <a:endParaRPr lang="en-US"/>
          </a:p>
        </p:txBody>
      </p:sp>
    </p:spTree>
    <p:extLst>
      <p:ext uri="{BB962C8B-B14F-4D97-AF65-F5344CB8AC3E}">
        <p14:creationId xmlns:p14="http://schemas.microsoft.com/office/powerpoint/2010/main" val="12304414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B7A339C-4093-4B40-8C90-52F005CA9A0E}"/>
              </a:ext>
            </a:extLst>
          </p:cNvPr>
          <p:cNvSpPr>
            <a:spLocks noGrp="1"/>
          </p:cNvSpPr>
          <p:nvPr>
            <p:ph type="dt" sz="half" idx="10"/>
          </p:nvPr>
        </p:nvSpPr>
        <p:spPr/>
        <p:txBody>
          <a:bodyPr/>
          <a:lstStyle/>
          <a:p>
            <a:fld id="{DC4D6ACF-ECB9-4B5F-A429-08B8AC75E8EF}" type="datetime1">
              <a:rPr lang="en-US" smtClean="0"/>
              <a:t>9/29/2021</a:t>
            </a:fld>
            <a:endParaRPr lang="en-US"/>
          </a:p>
        </p:txBody>
      </p:sp>
      <p:sp>
        <p:nvSpPr>
          <p:cNvPr id="3" name="Footer Placeholder 2">
            <a:extLst>
              <a:ext uri="{FF2B5EF4-FFF2-40B4-BE49-F238E27FC236}">
                <a16:creationId xmlns:a16="http://schemas.microsoft.com/office/drawing/2014/main" id="{DFA33F04-8E0A-4165-930C-527D781A7D0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062F57B-BEB6-4973-A362-38F638E0D05C}"/>
              </a:ext>
            </a:extLst>
          </p:cNvPr>
          <p:cNvSpPr>
            <a:spLocks noGrp="1"/>
          </p:cNvSpPr>
          <p:nvPr>
            <p:ph type="sldNum" sz="quarter" idx="12"/>
          </p:nvPr>
        </p:nvSpPr>
        <p:spPr/>
        <p:txBody>
          <a:bodyPr/>
          <a:lstStyle/>
          <a:p>
            <a:fld id="{273BAE12-D270-459D-897B-6833652BB167}" type="slidenum">
              <a:rPr lang="en-US" smtClean="0"/>
              <a:t>‹#›</a:t>
            </a:fld>
            <a:endParaRPr lang="en-US"/>
          </a:p>
        </p:txBody>
      </p:sp>
    </p:spTree>
    <p:extLst>
      <p:ext uri="{BB962C8B-B14F-4D97-AF65-F5344CB8AC3E}">
        <p14:creationId xmlns:p14="http://schemas.microsoft.com/office/powerpoint/2010/main" val="42012944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FAC90-C2CA-44DD-8EF8-20BDD6724247}"/>
              </a:ext>
            </a:extLst>
          </p:cNvPr>
          <p:cNvSpPr>
            <a:spLocks noGrp="1"/>
          </p:cNvSpPr>
          <p:nvPr>
            <p:ph type="title"/>
          </p:nvPr>
        </p:nvSpPr>
        <p:spPr>
          <a:xfrm>
            <a:off x="839788" y="731520"/>
            <a:ext cx="3932237" cy="2346326"/>
          </a:xfrm>
        </p:spPr>
        <p:txBody>
          <a:bodyPr anchor="b">
            <a:noAutofit/>
          </a:bodyPr>
          <a:lstStyle>
            <a:lvl1pPr>
              <a:defRPr sz="44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EE915FB-D5F4-4CAD-AE70-3644E81802E6}"/>
              </a:ext>
            </a:extLst>
          </p:cNvPr>
          <p:cNvSpPr>
            <a:spLocks noGrp="1"/>
          </p:cNvSpPr>
          <p:nvPr>
            <p:ph idx="1"/>
          </p:nvPr>
        </p:nvSpPr>
        <p:spPr>
          <a:xfrm>
            <a:off x="5183188" y="731521"/>
            <a:ext cx="6172200" cy="5129530"/>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E7374DA3-3BAC-4045-825F-B3C27B89736B}"/>
              </a:ext>
            </a:extLst>
          </p:cNvPr>
          <p:cNvSpPr>
            <a:spLocks noGrp="1"/>
          </p:cNvSpPr>
          <p:nvPr>
            <p:ph type="body" sz="half" idx="2"/>
          </p:nvPr>
        </p:nvSpPr>
        <p:spPr>
          <a:xfrm>
            <a:off x="839788" y="3429000"/>
            <a:ext cx="3932237" cy="2439988"/>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45A0D65-0423-4E45-947A-E08C8569F15F}"/>
              </a:ext>
            </a:extLst>
          </p:cNvPr>
          <p:cNvSpPr>
            <a:spLocks noGrp="1"/>
          </p:cNvSpPr>
          <p:nvPr>
            <p:ph type="dt" sz="half" idx="10"/>
          </p:nvPr>
        </p:nvSpPr>
        <p:spPr/>
        <p:txBody>
          <a:bodyPr/>
          <a:lstStyle/>
          <a:p>
            <a:fld id="{788B429B-EE2A-486A-BDB9-0C848B4FAFDD}" type="datetime1">
              <a:rPr lang="en-US" smtClean="0"/>
              <a:t>9/29/2021</a:t>
            </a:fld>
            <a:endParaRPr lang="en-US"/>
          </a:p>
        </p:txBody>
      </p:sp>
      <p:sp>
        <p:nvSpPr>
          <p:cNvPr id="6" name="Footer Placeholder 5">
            <a:extLst>
              <a:ext uri="{FF2B5EF4-FFF2-40B4-BE49-F238E27FC236}">
                <a16:creationId xmlns:a16="http://schemas.microsoft.com/office/drawing/2014/main" id="{27E6FBD0-E49F-4DE6-9264-CEDB9BAA01C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816B246-A768-4B2D-96C6-9F417852636C}"/>
              </a:ext>
            </a:extLst>
          </p:cNvPr>
          <p:cNvSpPr>
            <a:spLocks noGrp="1"/>
          </p:cNvSpPr>
          <p:nvPr>
            <p:ph type="sldNum" sz="quarter" idx="12"/>
          </p:nvPr>
        </p:nvSpPr>
        <p:spPr/>
        <p:txBody>
          <a:bodyPr/>
          <a:lstStyle/>
          <a:p>
            <a:fld id="{273BAE12-D270-459D-897B-6833652BB167}" type="slidenum">
              <a:rPr lang="en-US" smtClean="0"/>
              <a:t>‹#›</a:t>
            </a:fld>
            <a:endParaRPr lang="en-US"/>
          </a:p>
        </p:txBody>
      </p:sp>
    </p:spTree>
    <p:extLst>
      <p:ext uri="{BB962C8B-B14F-4D97-AF65-F5344CB8AC3E}">
        <p14:creationId xmlns:p14="http://schemas.microsoft.com/office/powerpoint/2010/main" val="41542711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0CB0C8-915E-4BF2-976E-B8D7EDC591F9}"/>
              </a:ext>
            </a:extLst>
          </p:cNvPr>
          <p:cNvSpPr>
            <a:spLocks noGrp="1"/>
          </p:cNvSpPr>
          <p:nvPr>
            <p:ph type="title"/>
          </p:nvPr>
        </p:nvSpPr>
        <p:spPr>
          <a:xfrm>
            <a:off x="839788" y="731520"/>
            <a:ext cx="3932237" cy="2341564"/>
          </a:xfrm>
        </p:spPr>
        <p:txBody>
          <a:bodyPr anchor="b">
            <a:noAutofit/>
          </a:bodyPr>
          <a:lstStyle>
            <a:lvl1pPr>
              <a:defRPr sz="44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710714E6-8E50-4B50-A2E0-F9D20155EB9B}"/>
              </a:ext>
            </a:extLst>
          </p:cNvPr>
          <p:cNvSpPr>
            <a:spLocks noGrp="1"/>
          </p:cNvSpPr>
          <p:nvPr>
            <p:ph type="pic" idx="1"/>
          </p:nvPr>
        </p:nvSpPr>
        <p:spPr>
          <a:xfrm>
            <a:off x="5183188" y="687257"/>
            <a:ext cx="6172200" cy="517379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E0D67A6C-5CA5-4EF0-B1C4-ED85FF255AE3}"/>
              </a:ext>
            </a:extLst>
          </p:cNvPr>
          <p:cNvSpPr>
            <a:spLocks noGrp="1"/>
          </p:cNvSpPr>
          <p:nvPr>
            <p:ph type="body" sz="half" idx="2"/>
          </p:nvPr>
        </p:nvSpPr>
        <p:spPr>
          <a:xfrm>
            <a:off x="839788" y="3429000"/>
            <a:ext cx="3932237" cy="2439987"/>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1C76474-31D4-4567-B4EC-B6AF24488AE7}"/>
              </a:ext>
            </a:extLst>
          </p:cNvPr>
          <p:cNvSpPr>
            <a:spLocks noGrp="1"/>
          </p:cNvSpPr>
          <p:nvPr>
            <p:ph type="dt" sz="half" idx="10"/>
          </p:nvPr>
        </p:nvSpPr>
        <p:spPr/>
        <p:txBody>
          <a:bodyPr/>
          <a:lstStyle/>
          <a:p>
            <a:fld id="{8DA5FE4A-CB8D-40AB-BFFC-AAF37EA071CB}" type="datetime1">
              <a:rPr lang="en-US" smtClean="0"/>
              <a:t>9/29/2021</a:t>
            </a:fld>
            <a:endParaRPr lang="en-US"/>
          </a:p>
        </p:txBody>
      </p:sp>
      <p:sp>
        <p:nvSpPr>
          <p:cNvPr id="6" name="Footer Placeholder 5">
            <a:extLst>
              <a:ext uri="{FF2B5EF4-FFF2-40B4-BE49-F238E27FC236}">
                <a16:creationId xmlns:a16="http://schemas.microsoft.com/office/drawing/2014/main" id="{5C902DE0-33F5-4372-8EB5-F5746D344A5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5C5C2EF-849D-4B2C-8ED6-D26553657DBA}"/>
              </a:ext>
            </a:extLst>
          </p:cNvPr>
          <p:cNvSpPr>
            <a:spLocks noGrp="1"/>
          </p:cNvSpPr>
          <p:nvPr>
            <p:ph type="sldNum" sz="quarter" idx="12"/>
          </p:nvPr>
        </p:nvSpPr>
        <p:spPr/>
        <p:txBody>
          <a:bodyPr/>
          <a:lstStyle/>
          <a:p>
            <a:fld id="{273BAE12-D270-459D-897B-6833652BB167}" type="slidenum">
              <a:rPr lang="en-US" smtClean="0"/>
              <a:t>‹#›</a:t>
            </a:fld>
            <a:endParaRPr lang="en-US"/>
          </a:p>
        </p:txBody>
      </p:sp>
    </p:spTree>
    <p:extLst>
      <p:ext uri="{BB962C8B-B14F-4D97-AF65-F5344CB8AC3E}">
        <p14:creationId xmlns:p14="http://schemas.microsoft.com/office/powerpoint/2010/main" val="30845269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293296F-4C3A-4530-98F5-F83646ACE913}"/>
              </a:ext>
              <a:ext uri="{C183D7F6-B498-43B3-948B-1728B52AA6E4}">
                <adec:decorative xmlns:adec="http://schemas.microsoft.com/office/drawing/2017/decorative" val="1"/>
              </a:ext>
            </a:extLst>
          </p:cNvPr>
          <p:cNvSpPr/>
          <p:nvPr/>
        </p:nvSpPr>
        <p:spPr>
          <a:xfrm>
            <a:off x="2189" y="0"/>
            <a:ext cx="12192000" cy="6857997"/>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3914D2BD-3C47-433D-81FE-DC6C39595F0E}"/>
              </a:ext>
              <a:ext uri="{C183D7F6-B498-43B3-948B-1728B52AA6E4}">
                <adec:decorative xmlns:adec="http://schemas.microsoft.com/office/drawing/2017/decorative" val="1"/>
              </a:ext>
            </a:extLst>
          </p:cNvPr>
          <p:cNvGrpSpPr/>
          <p:nvPr/>
        </p:nvGrpSpPr>
        <p:grpSpPr>
          <a:xfrm>
            <a:off x="572" y="-1"/>
            <a:ext cx="12192000" cy="6857996"/>
            <a:chOff x="572" y="-1"/>
            <a:chExt cx="12192000" cy="6857996"/>
          </a:xfrm>
        </p:grpSpPr>
        <p:cxnSp>
          <p:nvCxnSpPr>
            <p:cNvPr id="9" name="Straight Connector 8">
              <a:extLst>
                <a:ext uri="{FF2B5EF4-FFF2-40B4-BE49-F238E27FC236}">
                  <a16:creationId xmlns:a16="http://schemas.microsoft.com/office/drawing/2014/main" id="{D3DD55E4-EA4F-4874-8B5B-6E0EAF4BBFC4}"/>
                </a:ext>
              </a:extLst>
            </p:cNvPr>
            <p:cNvCxnSpPr>
              <a:cxnSpLocks/>
            </p:cNvCxnSpPr>
            <p:nvPr/>
          </p:nvCxnSpPr>
          <p:spPr>
            <a:xfrm>
              <a:off x="1667" y="6276706"/>
              <a:ext cx="12189811"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32950BAF-7673-4138-AEA2-DE7D368CC357}"/>
                </a:ext>
              </a:extLst>
            </p:cNvPr>
            <p:cNvCxnSpPr>
              <a:cxnSpLocks/>
            </p:cNvCxnSpPr>
            <p:nvPr/>
          </p:nvCxnSpPr>
          <p:spPr>
            <a:xfrm>
              <a:off x="572" y="580876"/>
              <a:ext cx="12192000"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6BE3E2B5-EA1C-415A-941A-843C7EA148E1}"/>
                </a:ext>
              </a:extLst>
            </p:cNvPr>
            <p:cNvCxnSpPr>
              <a:cxnSpLocks/>
            </p:cNvCxnSpPr>
            <p:nvPr/>
          </p:nvCxnSpPr>
          <p:spPr>
            <a:xfrm rot="16200000">
              <a:off x="8134324" y="3428956"/>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7FA3A6-E398-4576-B6B8-3328028D84B2}"/>
                </a:ext>
              </a:extLst>
            </p:cNvPr>
            <p:cNvCxnSpPr>
              <a:cxnSpLocks/>
            </p:cNvCxnSpPr>
            <p:nvPr/>
          </p:nvCxnSpPr>
          <p:spPr>
            <a:xfrm rot="16200000">
              <a:off x="-2794261" y="3428956"/>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3" name="Graphic 33">
              <a:extLst>
                <a:ext uri="{FF2B5EF4-FFF2-40B4-BE49-F238E27FC236}">
                  <a16:creationId xmlns:a16="http://schemas.microsoft.com/office/drawing/2014/main" id="{EFB597D7-65E0-476A-B9EB-3AA6ED33884C}"/>
                </a:ext>
              </a:extLst>
            </p:cNvPr>
            <p:cNvSpPr/>
            <p:nvPr/>
          </p:nvSpPr>
          <p:spPr>
            <a:xfrm>
              <a:off x="4277016" y="-1"/>
              <a:ext cx="3637968" cy="580875"/>
            </a:xfrm>
            <a:custGeom>
              <a:avLst/>
              <a:gdLst>
                <a:gd name="connsiteX0" fmla="*/ 0 w 2679858"/>
                <a:gd name="connsiteY0" fmla="*/ 4953 h 434911"/>
                <a:gd name="connsiteX1" fmla="*/ 1336548 w 2679858"/>
                <a:gd name="connsiteY1" fmla="*/ 434912 h 434911"/>
                <a:gd name="connsiteX2" fmla="*/ 2679859 w 2679858"/>
                <a:gd name="connsiteY2" fmla="*/ 0 h 434911"/>
              </a:gdLst>
              <a:ahLst/>
              <a:cxnLst>
                <a:cxn ang="0">
                  <a:pos x="connsiteX0" y="connsiteY0"/>
                </a:cxn>
                <a:cxn ang="0">
                  <a:pos x="connsiteX1" y="connsiteY1"/>
                </a:cxn>
                <a:cxn ang="0">
                  <a:pos x="connsiteX2" y="connsiteY2"/>
                </a:cxn>
              </a:cxnLst>
              <a:rect l="l" t="t" r="r" b="b"/>
              <a:pathLst>
                <a:path w="2679858" h="434911">
                  <a:moveTo>
                    <a:pt x="0" y="4953"/>
                  </a:moveTo>
                  <a:cubicBezTo>
                    <a:pt x="370427" y="274606"/>
                    <a:pt x="833723" y="434912"/>
                    <a:pt x="1336548" y="434912"/>
                  </a:cubicBezTo>
                  <a:cubicBezTo>
                    <a:pt x="1842326" y="434912"/>
                    <a:pt x="2308289" y="272701"/>
                    <a:pt x="2679859" y="0"/>
                  </a:cubicBezTo>
                </a:path>
              </a:pathLst>
            </a:custGeom>
            <a:noFill/>
            <a:ln w="12700" cap="flat">
              <a:solidFill>
                <a:schemeClr val="accent4"/>
              </a:solidFill>
              <a:prstDash val="solid"/>
              <a:miter/>
            </a:ln>
          </p:spPr>
          <p:txBody>
            <a:bodyPr rtlCol="0" anchor="ctr"/>
            <a:lstStyle/>
            <a:p>
              <a:endParaRPr lang="en-US" dirty="0"/>
            </a:p>
          </p:txBody>
        </p:sp>
        <p:sp>
          <p:nvSpPr>
            <p:cNvPr id="14" name="Graphic 33">
              <a:extLst>
                <a:ext uri="{FF2B5EF4-FFF2-40B4-BE49-F238E27FC236}">
                  <a16:creationId xmlns:a16="http://schemas.microsoft.com/office/drawing/2014/main" id="{11AA060A-BE0E-4687-8F9E-0E2955D9796D}"/>
                </a:ext>
              </a:extLst>
            </p:cNvPr>
            <p:cNvSpPr/>
            <p:nvPr/>
          </p:nvSpPr>
          <p:spPr>
            <a:xfrm rot="10800000">
              <a:off x="4305089" y="6276705"/>
              <a:ext cx="3581824" cy="581290"/>
            </a:xfrm>
            <a:custGeom>
              <a:avLst/>
              <a:gdLst>
                <a:gd name="connsiteX0" fmla="*/ 0 w 2679858"/>
                <a:gd name="connsiteY0" fmla="*/ 4953 h 434911"/>
                <a:gd name="connsiteX1" fmla="*/ 1336548 w 2679858"/>
                <a:gd name="connsiteY1" fmla="*/ 434912 h 434911"/>
                <a:gd name="connsiteX2" fmla="*/ 2679859 w 2679858"/>
                <a:gd name="connsiteY2" fmla="*/ 0 h 434911"/>
              </a:gdLst>
              <a:ahLst/>
              <a:cxnLst>
                <a:cxn ang="0">
                  <a:pos x="connsiteX0" y="connsiteY0"/>
                </a:cxn>
                <a:cxn ang="0">
                  <a:pos x="connsiteX1" y="connsiteY1"/>
                </a:cxn>
                <a:cxn ang="0">
                  <a:pos x="connsiteX2" y="connsiteY2"/>
                </a:cxn>
              </a:cxnLst>
              <a:rect l="l" t="t" r="r" b="b"/>
              <a:pathLst>
                <a:path w="2679858" h="434911">
                  <a:moveTo>
                    <a:pt x="0" y="4953"/>
                  </a:moveTo>
                  <a:cubicBezTo>
                    <a:pt x="370427" y="274606"/>
                    <a:pt x="833723" y="434912"/>
                    <a:pt x="1336548" y="434912"/>
                  </a:cubicBezTo>
                  <a:cubicBezTo>
                    <a:pt x="1842326" y="434912"/>
                    <a:pt x="2308289" y="272701"/>
                    <a:pt x="2679859" y="0"/>
                  </a:cubicBezTo>
                </a:path>
              </a:pathLst>
            </a:custGeom>
            <a:noFill/>
            <a:ln w="12700" cap="flat">
              <a:solidFill>
                <a:schemeClr val="accent4"/>
              </a:solidFill>
              <a:prstDash val="solid"/>
              <a:miter/>
            </a:ln>
          </p:spPr>
          <p:txBody>
            <a:bodyPr rtlCol="0" anchor="ctr"/>
            <a:lstStyle/>
            <a:p>
              <a:endParaRPr lang="en-US" dirty="0"/>
            </a:p>
          </p:txBody>
        </p:sp>
      </p:grpSp>
      <p:sp>
        <p:nvSpPr>
          <p:cNvPr id="2" name="Title Placeholder 1">
            <a:extLst>
              <a:ext uri="{FF2B5EF4-FFF2-40B4-BE49-F238E27FC236}">
                <a16:creationId xmlns:a16="http://schemas.microsoft.com/office/drawing/2014/main" id="{2D78318D-FE3E-41D7-9A8C-2065A2C46AF3}"/>
              </a:ext>
            </a:extLst>
          </p:cNvPr>
          <p:cNvSpPr>
            <a:spLocks noGrp="1"/>
          </p:cNvSpPr>
          <p:nvPr>
            <p:ph type="title"/>
          </p:nvPr>
        </p:nvSpPr>
        <p:spPr>
          <a:xfrm>
            <a:off x="838200" y="727323"/>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DB06718-79E7-4159-A003-F86FE7B3D829}"/>
              </a:ext>
            </a:extLst>
          </p:cNvPr>
          <p:cNvSpPr>
            <a:spLocks noGrp="1"/>
          </p:cNvSpPr>
          <p:nvPr>
            <p:ph type="body" idx="1"/>
          </p:nvPr>
        </p:nvSpPr>
        <p:spPr>
          <a:xfrm>
            <a:off x="838200" y="2189408"/>
            <a:ext cx="10515600" cy="382177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5B1F99FF-FFE2-431D-A0C8-A46C21712A20}"/>
              </a:ext>
            </a:extLst>
          </p:cNvPr>
          <p:cNvSpPr>
            <a:spLocks noGrp="1"/>
          </p:cNvSpPr>
          <p:nvPr>
            <p:ph type="dt" sz="half" idx="2"/>
          </p:nvPr>
        </p:nvSpPr>
        <p:spPr>
          <a:xfrm>
            <a:off x="838200" y="136525"/>
            <a:ext cx="2743200" cy="365125"/>
          </a:xfrm>
          <a:prstGeom prst="rect">
            <a:avLst/>
          </a:prstGeom>
        </p:spPr>
        <p:txBody>
          <a:bodyPr vert="horz" lIns="91440" tIns="45720" rIns="91440" bIns="45720" rtlCol="0" anchor="ctr"/>
          <a:lstStyle>
            <a:lvl1pPr algn="l">
              <a:defRPr sz="800" cap="all" spc="150" baseline="0">
                <a:solidFill>
                  <a:schemeClr val="tx2">
                    <a:lumMod val="60000"/>
                    <a:lumOff val="40000"/>
                  </a:schemeClr>
                </a:solidFill>
              </a:defRPr>
            </a:lvl1pPr>
          </a:lstStyle>
          <a:p>
            <a:fld id="{C0517C94-3B1E-4991-BED3-41F8B0158A00}" type="datetime1">
              <a:rPr lang="en-US" smtClean="0"/>
              <a:t>9/29/2021</a:t>
            </a:fld>
            <a:endParaRPr lang="en-US" dirty="0"/>
          </a:p>
        </p:txBody>
      </p:sp>
      <p:sp>
        <p:nvSpPr>
          <p:cNvPr id="5" name="Footer Placeholder 4">
            <a:extLst>
              <a:ext uri="{FF2B5EF4-FFF2-40B4-BE49-F238E27FC236}">
                <a16:creationId xmlns:a16="http://schemas.microsoft.com/office/drawing/2014/main" id="{51C3547E-668D-4191-847C-7424F75496E6}"/>
              </a:ext>
            </a:extLst>
          </p:cNvPr>
          <p:cNvSpPr>
            <a:spLocks noGrp="1"/>
          </p:cNvSpPr>
          <p:nvPr>
            <p:ph type="ftr" sz="quarter" idx="3"/>
          </p:nvPr>
        </p:nvSpPr>
        <p:spPr>
          <a:xfrm>
            <a:off x="838200" y="6356350"/>
            <a:ext cx="3450659" cy="365125"/>
          </a:xfrm>
          <a:prstGeom prst="rect">
            <a:avLst/>
          </a:prstGeom>
        </p:spPr>
        <p:txBody>
          <a:bodyPr vert="horz" lIns="91440" tIns="45720" rIns="91440" bIns="45720" rtlCol="0" anchor="ctr"/>
          <a:lstStyle>
            <a:lvl1pPr algn="l">
              <a:defRPr sz="800" cap="all" spc="150" baseline="0">
                <a:solidFill>
                  <a:schemeClr val="tx2">
                    <a:lumMod val="60000"/>
                    <a:lumOff val="40000"/>
                  </a:schemeClr>
                </a:solidFill>
              </a:defRPr>
            </a:lvl1pPr>
          </a:lstStyle>
          <a:p>
            <a:endParaRPr lang="en-US" dirty="0"/>
          </a:p>
        </p:txBody>
      </p:sp>
      <p:sp>
        <p:nvSpPr>
          <p:cNvPr id="6" name="Slide Number Placeholder 5">
            <a:extLst>
              <a:ext uri="{FF2B5EF4-FFF2-40B4-BE49-F238E27FC236}">
                <a16:creationId xmlns:a16="http://schemas.microsoft.com/office/drawing/2014/main" id="{8CBB6E6E-8527-4F63-A0C7-84CD44A2B00D}"/>
              </a:ext>
            </a:extLst>
          </p:cNvPr>
          <p:cNvSpPr>
            <a:spLocks noGrp="1"/>
          </p:cNvSpPr>
          <p:nvPr>
            <p:ph type="sldNum" sz="quarter" idx="4"/>
          </p:nvPr>
        </p:nvSpPr>
        <p:spPr>
          <a:xfrm>
            <a:off x="11563467" y="3246434"/>
            <a:ext cx="628533" cy="365125"/>
          </a:xfrm>
          <a:prstGeom prst="rect">
            <a:avLst/>
          </a:prstGeom>
        </p:spPr>
        <p:txBody>
          <a:bodyPr vert="horz" lIns="91440" tIns="45720" rIns="91440" bIns="45720" rtlCol="0" anchor="ctr"/>
          <a:lstStyle>
            <a:lvl1pPr algn="ctr">
              <a:defRPr sz="1100" cap="all" spc="150" baseline="0">
                <a:solidFill>
                  <a:schemeClr val="tx2">
                    <a:lumMod val="60000"/>
                    <a:lumOff val="40000"/>
                  </a:schemeClr>
                </a:solidFill>
              </a:defRPr>
            </a:lvl1pPr>
          </a:lstStyle>
          <a:p>
            <a:fld id="{273BAE12-D270-459D-897B-6833652BB167}" type="slidenum">
              <a:rPr lang="en-US" smtClean="0"/>
              <a:pPr/>
              <a:t>‹#›</a:t>
            </a:fld>
            <a:endParaRPr lang="en-US" dirty="0"/>
          </a:p>
        </p:txBody>
      </p:sp>
    </p:spTree>
    <p:extLst>
      <p:ext uri="{BB962C8B-B14F-4D97-AF65-F5344CB8AC3E}">
        <p14:creationId xmlns:p14="http://schemas.microsoft.com/office/powerpoint/2010/main" val="3339916794"/>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hf sldNum="0" hdr="0" ftr="0" dt="0"/>
  <p:txStyles>
    <p:titleStyle>
      <a:lvl1pPr algn="l" defTabSz="914400" rtl="0" eaLnBrk="1" latinLnBrk="0" hangingPunct="1">
        <a:lnSpc>
          <a:spcPct val="100000"/>
        </a:lnSpc>
        <a:spcBef>
          <a:spcPct val="0"/>
        </a:spcBef>
        <a:buNone/>
        <a:defRPr sz="4400" kern="1200">
          <a:solidFill>
            <a:schemeClr val="tx2">
              <a:lumMod val="60000"/>
              <a:lumOff val="40000"/>
            </a:schemeClr>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1800" kern="1200">
          <a:solidFill>
            <a:schemeClr val="tx2">
              <a:lumMod val="60000"/>
              <a:lumOff val="40000"/>
            </a:schemeClr>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1600" kern="1200">
          <a:solidFill>
            <a:schemeClr val="tx2">
              <a:lumMod val="60000"/>
              <a:lumOff val="40000"/>
            </a:schemeClr>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400" kern="1200">
          <a:solidFill>
            <a:schemeClr val="tx2">
              <a:lumMod val="60000"/>
              <a:lumOff val="40000"/>
            </a:schemeClr>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200" kern="1200">
          <a:solidFill>
            <a:schemeClr val="tx2">
              <a:lumMod val="60000"/>
              <a:lumOff val="40000"/>
            </a:schemeClr>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200" kern="1200">
          <a:solidFill>
            <a:schemeClr val="tx2">
              <a:lumMod val="60000"/>
              <a:lumOff val="4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hyperlink" Target="https://blogs.cdc.gov/publichealthmatters/2017/03/a-legacy-of-disease-detectives/"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hyperlink" Target="https://youtu.be/BG3cOU-FJzU"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hyperlink" Target="https://www.cfe.manchester.ac.uk/"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hyperlink" Target="https://www.publichealth.columbia.edu/become-student/departments/epidemiology/research/environmental-epidemiology" TargetMode="Externa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s://www.publichealth.columbia.edu/become-student/departments/epidemiology/research/chronic-disease-epidemiology" TargetMode="External"/><Relationship Id="rId2" Type="http://schemas.openxmlformats.org/officeDocument/2006/relationships/hyperlink" Target="https://www.publichealth.columbia.edu/become-student/departments/epidemiology/research/infectious-disease-epidemiology"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s://www.publichealth.columbia.edu/become-student/departments/epidemiology/research/injury-epidemiology" TargetMode="External"/><Relationship Id="rId2" Type="http://schemas.openxmlformats.org/officeDocument/2006/relationships/hyperlink" Target="https://www.publichealth.columbia.edu/become-student/departments/epidemiology/research/environmental-epidemiology" TargetMode="Externa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microsoft.com/office/2011/relationships/webextension" Target="../webextensions/webextension1.xml"/><Relationship Id="rId2" Type="http://schemas.openxmlformats.org/officeDocument/2006/relationships/image" Target="../media/image8.jpeg"/><Relationship Id="rId1" Type="http://schemas.openxmlformats.org/officeDocument/2006/relationships/slideLayout" Target="../slideLayouts/slideLayout2.xml"/><Relationship Id="rId5" Type="http://schemas.openxmlformats.org/officeDocument/2006/relationships/image" Target="../media/image9.png"/></Relationships>
</file>

<file path=ppt/slides/_rels/slide41.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hyperlink" Target="https://www.mailman.columbia.edu/become-student/departments/epidemiology/who-we-are/message-chair/future-epidemiology-world-class-science-real-world-impact" TargetMode="External"/><Relationship Id="rId2" Type="http://schemas.openxmlformats.org/officeDocument/2006/relationships/hyperlink" Target="https://www.healthknowledge.org.uk/public-health-textbook/medical-sociology-policy-economics/4a-concepts-health-illness/section2" TargetMode="External"/><Relationship Id="rId1" Type="http://schemas.openxmlformats.org/officeDocument/2006/relationships/slideLayout" Target="../slideLayouts/slideLayout2.xml"/><Relationship Id="rId4" Type="http://schemas.openxmlformats.org/officeDocument/2006/relationships/hyperlink" Target="https://www.bmj.com/about-bmj/resources-readers/publications/epidemiology-uninitiated/1-what-epidemiology" TargetMode="Externa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2748806-3AF5-4078-830A-C1F26BF1B2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pic>
        <p:nvPicPr>
          <p:cNvPr id="4" name="Video 3" descr="A house in the snow&#10;&#10;Description automatically generated with low confidence">
            <a:extLst>
              <a:ext uri="{FF2B5EF4-FFF2-40B4-BE49-F238E27FC236}">
                <a16:creationId xmlns:a16="http://schemas.microsoft.com/office/drawing/2014/main" id="{EF5F32A0-15BA-41BC-9DDA-04378F4B7476}"/>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alphaModFix/>
          </a:blip>
          <a:srcRect t="284" r="-1" b="-1"/>
          <a:stretch/>
        </p:blipFill>
        <p:spPr>
          <a:xfrm>
            <a:off x="20" y="10"/>
            <a:ext cx="12191980" cy="6857990"/>
          </a:xfrm>
          <a:prstGeom prst="rect">
            <a:avLst/>
          </a:prstGeom>
        </p:spPr>
      </p:pic>
      <p:sp useBgFill="1">
        <p:nvSpPr>
          <p:cNvPr id="11" name="Rectangle 10">
            <a:extLst>
              <a:ext uri="{FF2B5EF4-FFF2-40B4-BE49-F238E27FC236}">
                <a16:creationId xmlns:a16="http://schemas.microsoft.com/office/drawing/2014/main" id="{EA095E96-319D-4055-AD99-41FEB40300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682496"/>
            <a:ext cx="6096000" cy="368489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grpSp>
        <p:nvGrpSpPr>
          <p:cNvPr id="13" name="Group 12">
            <a:extLst>
              <a:ext uri="{FF2B5EF4-FFF2-40B4-BE49-F238E27FC236}">
                <a16:creationId xmlns:a16="http://schemas.microsoft.com/office/drawing/2014/main" id="{5BD45F14-841E-4217-A66A-E1718D7BD7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
            <a:ext cx="12192000" cy="6857996"/>
            <a:chOff x="572" y="-1"/>
            <a:chExt cx="12192000" cy="6857996"/>
          </a:xfrm>
        </p:grpSpPr>
        <p:cxnSp>
          <p:nvCxnSpPr>
            <p:cNvPr id="14" name="Straight Connector 13">
              <a:extLst>
                <a:ext uri="{FF2B5EF4-FFF2-40B4-BE49-F238E27FC236}">
                  <a16:creationId xmlns:a16="http://schemas.microsoft.com/office/drawing/2014/main" id="{B7284B96-05EB-4359-AB37-BDE26B621D4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7" y="6276706"/>
              <a:ext cx="12189811"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497037E9-0358-46D4-98C8-A8172AE86DC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72" y="580876"/>
              <a:ext cx="12192000"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2C7DBC6-C82A-49B5-A66F-35F21795973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8134324" y="3428956"/>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8F66603-D020-477F-9E75-984ECED3E17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2794261" y="3428956"/>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8" name="Graphic 33">
              <a:extLst>
                <a:ext uri="{FF2B5EF4-FFF2-40B4-BE49-F238E27FC236}">
                  <a16:creationId xmlns:a16="http://schemas.microsoft.com/office/drawing/2014/main" id="{2EE6F0B5-0BC5-4E86-9237-DBD309CFFE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77016" y="-1"/>
              <a:ext cx="3637968" cy="580875"/>
            </a:xfrm>
            <a:custGeom>
              <a:avLst/>
              <a:gdLst>
                <a:gd name="connsiteX0" fmla="*/ 0 w 2679858"/>
                <a:gd name="connsiteY0" fmla="*/ 4953 h 434911"/>
                <a:gd name="connsiteX1" fmla="*/ 1336548 w 2679858"/>
                <a:gd name="connsiteY1" fmla="*/ 434912 h 434911"/>
                <a:gd name="connsiteX2" fmla="*/ 2679859 w 2679858"/>
                <a:gd name="connsiteY2" fmla="*/ 0 h 434911"/>
              </a:gdLst>
              <a:ahLst/>
              <a:cxnLst>
                <a:cxn ang="0">
                  <a:pos x="connsiteX0" y="connsiteY0"/>
                </a:cxn>
                <a:cxn ang="0">
                  <a:pos x="connsiteX1" y="connsiteY1"/>
                </a:cxn>
                <a:cxn ang="0">
                  <a:pos x="connsiteX2" y="connsiteY2"/>
                </a:cxn>
              </a:cxnLst>
              <a:rect l="l" t="t" r="r" b="b"/>
              <a:pathLst>
                <a:path w="2679858" h="434911">
                  <a:moveTo>
                    <a:pt x="0" y="4953"/>
                  </a:moveTo>
                  <a:cubicBezTo>
                    <a:pt x="370427" y="274606"/>
                    <a:pt x="833723" y="434912"/>
                    <a:pt x="1336548" y="434912"/>
                  </a:cubicBezTo>
                  <a:cubicBezTo>
                    <a:pt x="1842326" y="434912"/>
                    <a:pt x="2308289" y="272701"/>
                    <a:pt x="2679859" y="0"/>
                  </a:cubicBezTo>
                </a:path>
              </a:pathLst>
            </a:custGeom>
            <a:noFill/>
            <a:ln w="12700" cap="flat">
              <a:solidFill>
                <a:schemeClr val="accent4"/>
              </a:solid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9" name="Graphic 33">
              <a:extLst>
                <a:ext uri="{FF2B5EF4-FFF2-40B4-BE49-F238E27FC236}">
                  <a16:creationId xmlns:a16="http://schemas.microsoft.com/office/drawing/2014/main" id="{98B809B3-3F89-4C2A-BA46-2CA8C1079F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4305089" y="6276705"/>
              <a:ext cx="3581824" cy="581290"/>
            </a:xfrm>
            <a:custGeom>
              <a:avLst/>
              <a:gdLst>
                <a:gd name="connsiteX0" fmla="*/ 0 w 2679858"/>
                <a:gd name="connsiteY0" fmla="*/ 4953 h 434911"/>
                <a:gd name="connsiteX1" fmla="*/ 1336548 w 2679858"/>
                <a:gd name="connsiteY1" fmla="*/ 434912 h 434911"/>
                <a:gd name="connsiteX2" fmla="*/ 2679859 w 2679858"/>
                <a:gd name="connsiteY2" fmla="*/ 0 h 434911"/>
              </a:gdLst>
              <a:ahLst/>
              <a:cxnLst>
                <a:cxn ang="0">
                  <a:pos x="connsiteX0" y="connsiteY0"/>
                </a:cxn>
                <a:cxn ang="0">
                  <a:pos x="connsiteX1" y="connsiteY1"/>
                </a:cxn>
                <a:cxn ang="0">
                  <a:pos x="connsiteX2" y="connsiteY2"/>
                </a:cxn>
              </a:cxnLst>
              <a:rect l="l" t="t" r="r" b="b"/>
              <a:pathLst>
                <a:path w="2679858" h="434911">
                  <a:moveTo>
                    <a:pt x="0" y="4953"/>
                  </a:moveTo>
                  <a:cubicBezTo>
                    <a:pt x="370427" y="274606"/>
                    <a:pt x="833723" y="434912"/>
                    <a:pt x="1336548" y="434912"/>
                  </a:cubicBezTo>
                  <a:cubicBezTo>
                    <a:pt x="1842326" y="434912"/>
                    <a:pt x="2308289" y="272701"/>
                    <a:pt x="2679859" y="0"/>
                  </a:cubicBezTo>
                </a:path>
              </a:pathLst>
            </a:custGeom>
            <a:noFill/>
            <a:ln w="12700" cap="flat">
              <a:solidFill>
                <a:schemeClr val="accent4"/>
              </a:solid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pSp>
      <p:sp>
        <p:nvSpPr>
          <p:cNvPr id="2" name="Title 1">
            <a:extLst>
              <a:ext uri="{FF2B5EF4-FFF2-40B4-BE49-F238E27FC236}">
                <a16:creationId xmlns:a16="http://schemas.microsoft.com/office/drawing/2014/main" id="{86B26826-8700-4662-9D26-AB7ABD924007}"/>
              </a:ext>
            </a:extLst>
          </p:cNvPr>
          <p:cNvSpPr>
            <a:spLocks noGrp="1"/>
          </p:cNvSpPr>
          <p:nvPr>
            <p:ph type="ctrTitle"/>
          </p:nvPr>
        </p:nvSpPr>
        <p:spPr>
          <a:xfrm>
            <a:off x="777240" y="2301530"/>
            <a:ext cx="4887459" cy="1826983"/>
          </a:xfrm>
        </p:spPr>
        <p:txBody>
          <a:bodyPr anchor="b">
            <a:normAutofit/>
          </a:bodyPr>
          <a:lstStyle/>
          <a:p>
            <a:r>
              <a:rPr lang="en-GB" dirty="0"/>
              <a:t>Public Health</a:t>
            </a:r>
            <a:br>
              <a:rPr lang="en-GB" dirty="0"/>
            </a:br>
            <a:r>
              <a:rPr lang="en-GB" sz="3100" dirty="0">
                <a:solidFill>
                  <a:schemeClr val="tx1"/>
                </a:solidFill>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The concept of Epidemiology</a:t>
            </a:r>
            <a:endParaRPr lang="en-GB" sz="3100" dirty="0"/>
          </a:p>
        </p:txBody>
      </p:sp>
      <p:sp>
        <p:nvSpPr>
          <p:cNvPr id="3" name="Subtitle 2">
            <a:extLst>
              <a:ext uri="{FF2B5EF4-FFF2-40B4-BE49-F238E27FC236}">
                <a16:creationId xmlns:a16="http://schemas.microsoft.com/office/drawing/2014/main" id="{AD2EAB9F-F672-4232-932E-08CB99BBBEB4}"/>
              </a:ext>
            </a:extLst>
          </p:cNvPr>
          <p:cNvSpPr>
            <a:spLocks noGrp="1"/>
          </p:cNvSpPr>
          <p:nvPr>
            <p:ph type="subTitle" idx="1"/>
          </p:nvPr>
        </p:nvSpPr>
        <p:spPr>
          <a:xfrm>
            <a:off x="777240" y="4310561"/>
            <a:ext cx="4887458" cy="747817"/>
          </a:xfrm>
        </p:spPr>
        <p:txBody>
          <a:bodyPr anchor="t">
            <a:normAutofit/>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p>
          <a:p>
            <a:endParaRPr lang="en-GB" dirty="0"/>
          </a:p>
        </p:txBody>
      </p:sp>
    </p:spTree>
    <p:extLst>
      <p:ext uri="{BB962C8B-B14F-4D97-AF65-F5344CB8AC3E}">
        <p14:creationId xmlns:p14="http://schemas.microsoft.com/office/powerpoint/2010/main" val="794810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01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11E8A19-79A1-407F-B83B-5BEE66084E6A}"/>
              </a:ext>
            </a:extLst>
          </p:cNvPr>
          <p:cNvSpPr>
            <a:spLocks noGrp="1"/>
          </p:cNvSpPr>
          <p:nvPr>
            <p:ph idx="1"/>
          </p:nvPr>
        </p:nvSpPr>
        <p:spPr>
          <a:xfrm>
            <a:off x="980661" y="702366"/>
            <a:ext cx="10376452" cy="5300870"/>
          </a:xfrm>
        </p:spPr>
        <p:txBody>
          <a:bodyPr>
            <a:normAutofit/>
          </a:bodyPr>
          <a:lstStyle/>
          <a:p>
            <a:pPr marL="0" indent="0" algn="l">
              <a:buNone/>
            </a:pPr>
            <a:r>
              <a:rPr lang="en-GB" sz="2400" b="0" i="0" dirty="0">
                <a:solidFill>
                  <a:srgbClr val="191B1B"/>
                </a:solidFill>
                <a:effectLst/>
                <a:latin typeface="Tw Cen MT" panose="020B0602020104020603" pitchFamily="34" charset="0"/>
              </a:rPr>
              <a:t>Epidemiological research helps us understand not only who has a disorder or disease but why and </a:t>
            </a:r>
            <a:r>
              <a:rPr lang="en-GB" sz="2400" b="0" i="1" dirty="0">
                <a:solidFill>
                  <a:srgbClr val="191B1B"/>
                </a:solidFill>
                <a:effectLst/>
                <a:latin typeface="Tw Cen MT" panose="020B0602020104020603" pitchFamily="34" charset="0"/>
              </a:rPr>
              <a:t>how</a:t>
            </a:r>
            <a:r>
              <a:rPr lang="en-GB" sz="2400" b="0" i="0" dirty="0">
                <a:solidFill>
                  <a:srgbClr val="191B1B"/>
                </a:solidFill>
                <a:effectLst/>
                <a:latin typeface="Tw Cen MT" panose="020B0602020104020603" pitchFamily="34" charset="0"/>
              </a:rPr>
              <a:t> it was brought to this individual or region.</a:t>
            </a:r>
          </a:p>
          <a:p>
            <a:pPr marL="0" indent="0" algn="l">
              <a:buNone/>
            </a:pPr>
            <a:r>
              <a:rPr lang="en-GB" sz="2400" b="0" i="0" dirty="0">
                <a:solidFill>
                  <a:srgbClr val="303233"/>
                </a:solidFill>
                <a:effectLst/>
                <a:latin typeface="Tw Cen MT" panose="020B0602020104020603" pitchFamily="34" charset="0"/>
              </a:rPr>
              <a:t>Researchers achieve the functions of epidemiology by using the “</a:t>
            </a:r>
            <a:r>
              <a:rPr lang="en-GB" sz="2400" b="0" i="0" dirty="0">
                <a:solidFill>
                  <a:srgbClr val="303233"/>
                </a:solidFill>
                <a:effectLst/>
                <a:highlight>
                  <a:srgbClr val="00FFFF"/>
                </a:highlight>
                <a:latin typeface="Tw Cen MT" panose="020B0602020104020603" pitchFamily="34" charset="0"/>
              </a:rPr>
              <a:t>Five W’s</a:t>
            </a:r>
            <a:r>
              <a:rPr lang="en-GB" sz="2400" b="0" i="0" dirty="0">
                <a:solidFill>
                  <a:srgbClr val="303233"/>
                </a:solidFill>
                <a:effectLst/>
                <a:latin typeface="Tw Cen MT" panose="020B0602020104020603" pitchFamily="34" charset="0"/>
              </a:rPr>
              <a:t>:”  </a:t>
            </a:r>
            <a:r>
              <a:rPr lang="en-GB" sz="2400" b="1" i="0" dirty="0">
                <a:solidFill>
                  <a:srgbClr val="303233"/>
                </a:solidFill>
                <a:effectLst/>
                <a:highlight>
                  <a:srgbClr val="FFFF00"/>
                </a:highlight>
                <a:latin typeface="Tw Cen MT" panose="020B0602020104020603" pitchFamily="34" charset="0"/>
              </a:rPr>
              <a:t>Who</a:t>
            </a:r>
            <a:r>
              <a:rPr lang="en-GB" sz="2400" b="0" i="0" dirty="0">
                <a:solidFill>
                  <a:srgbClr val="303233"/>
                </a:solidFill>
                <a:effectLst/>
                <a:latin typeface="Tw Cen MT" panose="020B0602020104020603" pitchFamily="34" charset="0"/>
              </a:rPr>
              <a:t>, </a:t>
            </a:r>
            <a:r>
              <a:rPr lang="en-GB" sz="2400" b="0" i="0" dirty="0">
                <a:solidFill>
                  <a:srgbClr val="303233"/>
                </a:solidFill>
                <a:effectLst/>
                <a:highlight>
                  <a:srgbClr val="00FFFF"/>
                </a:highlight>
                <a:latin typeface="Tw Cen MT" panose="020B0602020104020603" pitchFamily="34" charset="0"/>
              </a:rPr>
              <a:t>What</a:t>
            </a:r>
            <a:r>
              <a:rPr lang="en-GB" sz="2400" b="0" i="0" dirty="0">
                <a:solidFill>
                  <a:srgbClr val="303233"/>
                </a:solidFill>
                <a:effectLst/>
                <a:latin typeface="Tw Cen MT" panose="020B0602020104020603" pitchFamily="34" charset="0"/>
              </a:rPr>
              <a:t>, </a:t>
            </a:r>
            <a:r>
              <a:rPr lang="en-GB" sz="2400" b="0" i="0" dirty="0">
                <a:solidFill>
                  <a:srgbClr val="303233"/>
                </a:solidFill>
                <a:effectLst/>
                <a:highlight>
                  <a:srgbClr val="FFFF00"/>
                </a:highlight>
                <a:latin typeface="Tw Cen MT" panose="020B0602020104020603" pitchFamily="34" charset="0"/>
              </a:rPr>
              <a:t>When</a:t>
            </a:r>
            <a:r>
              <a:rPr lang="en-GB" sz="2400" b="0" i="0" dirty="0">
                <a:solidFill>
                  <a:srgbClr val="303233"/>
                </a:solidFill>
                <a:effectLst/>
                <a:latin typeface="Tw Cen MT" panose="020B0602020104020603" pitchFamily="34" charset="0"/>
              </a:rPr>
              <a:t>, </a:t>
            </a:r>
            <a:r>
              <a:rPr lang="en-GB" sz="2400" b="0" i="0" dirty="0">
                <a:solidFill>
                  <a:srgbClr val="303233"/>
                </a:solidFill>
                <a:effectLst/>
                <a:highlight>
                  <a:srgbClr val="00FFFF"/>
                </a:highlight>
                <a:latin typeface="Tw Cen MT" panose="020B0602020104020603" pitchFamily="34" charset="0"/>
              </a:rPr>
              <a:t>Where</a:t>
            </a:r>
            <a:r>
              <a:rPr lang="en-GB" sz="2400" b="0" i="0" dirty="0">
                <a:solidFill>
                  <a:srgbClr val="303233"/>
                </a:solidFill>
                <a:effectLst/>
                <a:latin typeface="Tw Cen MT" panose="020B0602020104020603" pitchFamily="34" charset="0"/>
              </a:rPr>
              <a:t>, and </a:t>
            </a:r>
            <a:r>
              <a:rPr lang="en-GB" sz="2400" b="0" i="0" dirty="0">
                <a:solidFill>
                  <a:srgbClr val="303233"/>
                </a:solidFill>
                <a:effectLst/>
                <a:highlight>
                  <a:srgbClr val="FFFF00"/>
                </a:highlight>
                <a:latin typeface="Tw Cen MT" panose="020B0602020104020603" pitchFamily="34" charset="0"/>
              </a:rPr>
              <a:t>Why</a:t>
            </a:r>
            <a:endParaRPr lang="en-GB" sz="2400" b="0" i="0" dirty="0">
              <a:solidFill>
                <a:srgbClr val="303233"/>
              </a:solidFill>
              <a:effectLst/>
              <a:latin typeface="Tw Cen MT" panose="020B0602020104020603" pitchFamily="34" charset="0"/>
            </a:endParaRPr>
          </a:p>
          <a:p>
            <a:pPr algn="l"/>
            <a:r>
              <a:rPr lang="en-GB" sz="2400" b="1" i="0" dirty="0">
                <a:solidFill>
                  <a:srgbClr val="303233"/>
                </a:solidFill>
                <a:effectLst/>
                <a:highlight>
                  <a:srgbClr val="FFFF00"/>
                </a:highlight>
                <a:latin typeface="Tw Cen MT" panose="020B0602020104020603" pitchFamily="34" charset="0"/>
              </a:rPr>
              <a:t>Who</a:t>
            </a:r>
            <a:r>
              <a:rPr lang="en-GB" sz="2400" b="0" i="0" dirty="0">
                <a:solidFill>
                  <a:srgbClr val="303233"/>
                </a:solidFill>
                <a:effectLst/>
                <a:latin typeface="Tw Cen MT" panose="020B0602020104020603" pitchFamily="34" charset="0"/>
              </a:rPr>
              <a:t>: First, researchers determine who is effected by the event or disease. </a:t>
            </a:r>
          </a:p>
          <a:p>
            <a:pPr algn="l"/>
            <a:r>
              <a:rPr lang="en-GB" sz="2400" b="0" i="0" dirty="0">
                <a:solidFill>
                  <a:srgbClr val="303233"/>
                </a:solidFill>
                <a:effectLst/>
                <a:latin typeface="Tw Cen MT" panose="020B0602020104020603" pitchFamily="34" charset="0"/>
              </a:rPr>
              <a:t>Is it an entire country? </a:t>
            </a:r>
          </a:p>
          <a:p>
            <a:pPr algn="l"/>
            <a:r>
              <a:rPr lang="en-GB" sz="2400" b="0" i="0" dirty="0">
                <a:solidFill>
                  <a:srgbClr val="303233"/>
                </a:solidFill>
                <a:effectLst/>
                <a:latin typeface="Tw Cen MT" panose="020B0602020104020603" pitchFamily="34" charset="0"/>
              </a:rPr>
              <a:t>A single neighbourhood?</a:t>
            </a:r>
          </a:p>
          <a:p>
            <a:pPr algn="l"/>
            <a:r>
              <a:rPr lang="en-GB" sz="2400" b="0" i="0" dirty="0">
                <a:solidFill>
                  <a:srgbClr val="303233"/>
                </a:solidFill>
                <a:effectLst/>
                <a:latin typeface="Tw Cen MT" panose="020B0602020104020603" pitchFamily="34" charset="0"/>
              </a:rPr>
              <a:t> Is it inside or outside the UK? </a:t>
            </a:r>
          </a:p>
          <a:p>
            <a:pPr marL="0" indent="0" algn="l">
              <a:buNone/>
            </a:pPr>
            <a:br>
              <a:rPr lang="en-GB" b="0" i="0" dirty="0">
                <a:solidFill>
                  <a:srgbClr val="303233"/>
                </a:solidFill>
                <a:effectLst/>
                <a:latin typeface="Tw Cen MT" panose="020B0602020104020603" pitchFamily="34" charset="0"/>
              </a:rPr>
            </a:br>
            <a:endParaRPr lang="en-GB" dirty="0">
              <a:latin typeface="Tw Cen MT" panose="020B0602020104020603" pitchFamily="34" charset="0"/>
            </a:endParaRPr>
          </a:p>
        </p:txBody>
      </p:sp>
    </p:spTree>
    <p:extLst>
      <p:ext uri="{BB962C8B-B14F-4D97-AF65-F5344CB8AC3E}">
        <p14:creationId xmlns:p14="http://schemas.microsoft.com/office/powerpoint/2010/main" val="38345958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400225D-6BE3-447C-8AC1-E01FF742C06A}"/>
              </a:ext>
            </a:extLst>
          </p:cNvPr>
          <p:cNvSpPr>
            <a:spLocks noGrp="1"/>
          </p:cNvSpPr>
          <p:nvPr>
            <p:ph idx="1"/>
          </p:nvPr>
        </p:nvSpPr>
        <p:spPr>
          <a:xfrm>
            <a:off x="838200" y="771424"/>
            <a:ext cx="10515600" cy="5457097"/>
          </a:xfrm>
        </p:spPr>
        <p:txBody>
          <a:bodyPr>
            <a:noAutofit/>
          </a:bodyPr>
          <a:lstStyle/>
          <a:p>
            <a:pPr algn="l"/>
            <a:r>
              <a:rPr lang="en-GB" sz="2800" b="0" i="0" dirty="0">
                <a:solidFill>
                  <a:srgbClr val="303233"/>
                </a:solidFill>
                <a:effectLst/>
                <a:latin typeface="Tw Cen MT" panose="020B0602020104020603" pitchFamily="34" charset="0"/>
              </a:rPr>
              <a:t>The </a:t>
            </a:r>
            <a:r>
              <a:rPr lang="en-GB" sz="2800" b="0" i="0" dirty="0">
                <a:solidFill>
                  <a:srgbClr val="303233"/>
                </a:solidFill>
                <a:effectLst/>
                <a:highlight>
                  <a:srgbClr val="00FFFF"/>
                </a:highlight>
                <a:latin typeface="Tw Cen MT" panose="020B0602020104020603" pitchFamily="34" charset="0"/>
              </a:rPr>
              <a:t>aim</a:t>
            </a:r>
            <a:r>
              <a:rPr lang="en-GB" sz="2800" b="0" i="0" dirty="0">
                <a:solidFill>
                  <a:srgbClr val="303233"/>
                </a:solidFill>
                <a:effectLst/>
                <a:latin typeface="Tw Cen MT" panose="020B0602020104020603" pitchFamily="34" charset="0"/>
              </a:rPr>
              <a:t> of epidemiology involve protecting people, so the communities themselves matter for the research.</a:t>
            </a:r>
            <a:br>
              <a:rPr lang="en-GB" sz="2800" b="0" i="0" dirty="0">
                <a:solidFill>
                  <a:srgbClr val="303233"/>
                </a:solidFill>
                <a:effectLst/>
                <a:latin typeface="Tw Cen MT" panose="020B0602020104020603" pitchFamily="34" charset="0"/>
              </a:rPr>
            </a:br>
            <a:r>
              <a:rPr lang="en-GB" sz="2800" b="1" i="0" dirty="0">
                <a:solidFill>
                  <a:srgbClr val="303233"/>
                </a:solidFill>
                <a:effectLst/>
                <a:highlight>
                  <a:srgbClr val="FFFF00"/>
                </a:highlight>
                <a:latin typeface="Tw Cen MT" panose="020B0602020104020603" pitchFamily="34" charset="0"/>
              </a:rPr>
              <a:t>What</a:t>
            </a:r>
            <a:r>
              <a:rPr lang="en-GB" sz="2800" b="0" i="0" dirty="0">
                <a:solidFill>
                  <a:srgbClr val="303233"/>
                </a:solidFill>
                <a:effectLst/>
                <a:highlight>
                  <a:srgbClr val="FFFF00"/>
                </a:highlight>
                <a:latin typeface="Tw Cen MT" panose="020B0602020104020603" pitchFamily="34" charset="0"/>
              </a:rPr>
              <a:t>: </a:t>
            </a:r>
            <a:r>
              <a:rPr lang="en-GB" sz="2800" b="0" i="0" dirty="0">
                <a:solidFill>
                  <a:srgbClr val="303233"/>
                </a:solidFill>
                <a:effectLst/>
                <a:latin typeface="Tw Cen MT" panose="020B0602020104020603" pitchFamily="34" charset="0"/>
              </a:rPr>
              <a:t>What exactly is impacting the community?</a:t>
            </a:r>
          </a:p>
          <a:p>
            <a:pPr algn="l"/>
            <a:r>
              <a:rPr lang="en-GB" sz="2800" b="0" i="0" dirty="0">
                <a:solidFill>
                  <a:srgbClr val="303233"/>
                </a:solidFill>
                <a:effectLst/>
                <a:latin typeface="Tw Cen MT" panose="020B0602020104020603" pitchFamily="34" charset="0"/>
              </a:rPr>
              <a:t> Is it an infectious disease?</a:t>
            </a:r>
          </a:p>
          <a:p>
            <a:pPr algn="l"/>
            <a:r>
              <a:rPr lang="en-GB" sz="2800" b="0" i="0" dirty="0">
                <a:solidFill>
                  <a:srgbClr val="303233"/>
                </a:solidFill>
                <a:effectLst/>
                <a:latin typeface="Tw Cen MT" panose="020B0602020104020603" pitchFamily="34" charset="0"/>
              </a:rPr>
              <a:t> Is it a non-infectious disease like cancer or diabetes? </a:t>
            </a:r>
          </a:p>
          <a:p>
            <a:pPr algn="l"/>
            <a:r>
              <a:rPr lang="en-GB" sz="2800" b="0" i="0" dirty="0">
                <a:solidFill>
                  <a:srgbClr val="303233"/>
                </a:solidFill>
                <a:effectLst/>
                <a:latin typeface="Tw Cen MT" panose="020B0602020104020603" pitchFamily="34" charset="0"/>
              </a:rPr>
              <a:t>Is it a high risk for terrorism? </a:t>
            </a:r>
          </a:p>
          <a:p>
            <a:pPr algn="l"/>
            <a:r>
              <a:rPr lang="en-GB" sz="2800" b="0" i="0" dirty="0">
                <a:solidFill>
                  <a:srgbClr val="303233"/>
                </a:solidFill>
                <a:effectLst/>
                <a:latin typeface="Tw Cen MT" panose="020B0602020104020603" pitchFamily="34" charset="0"/>
              </a:rPr>
              <a:t>The objective of epidemiology is to define the problem and figure out how to stop it. </a:t>
            </a:r>
          </a:p>
          <a:p>
            <a:pPr algn="l"/>
            <a:r>
              <a:rPr lang="en-GB" sz="2800" b="0" i="0" dirty="0">
                <a:solidFill>
                  <a:srgbClr val="303233"/>
                </a:solidFill>
                <a:effectLst/>
                <a:latin typeface="Tw Cen MT" panose="020B0602020104020603" pitchFamily="34" charset="0"/>
              </a:rPr>
              <a:t>There are different functions of epidemiology, but they all ask this question</a:t>
            </a:r>
            <a:endParaRPr lang="en-GB" sz="2800" dirty="0"/>
          </a:p>
        </p:txBody>
      </p:sp>
    </p:spTree>
    <p:extLst>
      <p:ext uri="{BB962C8B-B14F-4D97-AF65-F5344CB8AC3E}">
        <p14:creationId xmlns:p14="http://schemas.microsoft.com/office/powerpoint/2010/main" val="27601012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03B1B05-AEDA-413F-B244-4F32311543F4}"/>
              </a:ext>
            </a:extLst>
          </p:cNvPr>
          <p:cNvSpPr>
            <a:spLocks noGrp="1"/>
          </p:cNvSpPr>
          <p:nvPr>
            <p:ph idx="1"/>
          </p:nvPr>
        </p:nvSpPr>
        <p:spPr>
          <a:xfrm>
            <a:off x="838200" y="689113"/>
            <a:ext cx="10515600" cy="5322073"/>
          </a:xfrm>
        </p:spPr>
        <p:txBody>
          <a:bodyPr>
            <a:normAutofit fontScale="85000" lnSpcReduction="10000"/>
          </a:bodyPr>
          <a:lstStyle/>
          <a:p>
            <a:r>
              <a:rPr lang="en-GB" sz="2800" b="1" i="0" dirty="0">
                <a:solidFill>
                  <a:srgbClr val="303233"/>
                </a:solidFill>
                <a:effectLst/>
                <a:highlight>
                  <a:srgbClr val="FFFF00"/>
                </a:highlight>
                <a:latin typeface="Tw Cen MT" panose="020B0602020104020603" pitchFamily="34" charset="0"/>
              </a:rPr>
              <a:t>When</a:t>
            </a:r>
            <a:r>
              <a:rPr lang="en-GB" sz="2800" b="0" i="0" dirty="0">
                <a:solidFill>
                  <a:srgbClr val="303233"/>
                </a:solidFill>
                <a:effectLst/>
                <a:highlight>
                  <a:srgbClr val="FFFF00"/>
                </a:highlight>
                <a:latin typeface="Tw Cen MT" panose="020B0602020104020603" pitchFamily="34" charset="0"/>
              </a:rPr>
              <a:t>: </a:t>
            </a:r>
            <a:r>
              <a:rPr lang="en-GB" sz="2800" b="0" i="0" dirty="0">
                <a:solidFill>
                  <a:srgbClr val="303233"/>
                </a:solidFill>
                <a:effectLst/>
                <a:latin typeface="Tw Cen MT" panose="020B0602020104020603" pitchFamily="34" charset="0"/>
              </a:rPr>
              <a:t>The next objective of epidemiology asks when exactly the event </a:t>
            </a:r>
            <a:r>
              <a:rPr lang="en-GB" sz="2800" b="0" i="0" dirty="0" err="1">
                <a:solidFill>
                  <a:srgbClr val="303233"/>
                </a:solidFill>
                <a:effectLst/>
                <a:latin typeface="Tw Cen MT" panose="020B0602020104020603" pitchFamily="34" charset="0"/>
              </a:rPr>
              <a:t>occured</a:t>
            </a:r>
            <a:r>
              <a:rPr lang="en-GB" sz="2800" b="0" i="0" dirty="0">
                <a:solidFill>
                  <a:srgbClr val="303233"/>
                </a:solidFill>
                <a:effectLst/>
                <a:latin typeface="Tw Cen MT" panose="020B0602020104020603" pitchFamily="34" charset="0"/>
              </a:rPr>
              <a:t>. </a:t>
            </a:r>
          </a:p>
          <a:p>
            <a:r>
              <a:rPr lang="en-GB" sz="2800" b="0" i="0" dirty="0">
                <a:solidFill>
                  <a:srgbClr val="303233"/>
                </a:solidFill>
                <a:effectLst/>
                <a:latin typeface="Tw Cen MT" panose="020B0602020104020603" pitchFamily="34" charset="0"/>
              </a:rPr>
              <a:t>When did this community start showing symptoms? </a:t>
            </a:r>
          </a:p>
          <a:p>
            <a:r>
              <a:rPr lang="en-GB" sz="2800" b="0" i="0" dirty="0">
                <a:solidFill>
                  <a:srgbClr val="303233"/>
                </a:solidFill>
                <a:effectLst/>
                <a:latin typeface="Tw Cen MT" panose="020B0602020104020603" pitchFamily="34" charset="0"/>
              </a:rPr>
              <a:t>By figuring out when the problem started, researchers can study correlation and even nail down causes.</a:t>
            </a:r>
          </a:p>
          <a:p>
            <a:r>
              <a:rPr lang="en-GB" sz="2800" b="0" i="0" dirty="0">
                <a:solidFill>
                  <a:srgbClr val="303233"/>
                </a:solidFill>
                <a:effectLst/>
                <a:latin typeface="Tw Cen MT" panose="020B0602020104020603" pitchFamily="34" charset="0"/>
              </a:rPr>
              <a:t> They’ll notice certain patterns that can make a difference.</a:t>
            </a:r>
          </a:p>
          <a:p>
            <a:pPr marL="0" indent="0">
              <a:buNone/>
            </a:pPr>
            <a:br>
              <a:rPr lang="en-GB" sz="2800" b="0" i="0" dirty="0">
                <a:solidFill>
                  <a:srgbClr val="303233"/>
                </a:solidFill>
                <a:effectLst/>
                <a:latin typeface="Tw Cen MT" panose="020B0602020104020603" pitchFamily="34" charset="0"/>
              </a:rPr>
            </a:br>
            <a:r>
              <a:rPr lang="en-GB" sz="2800" b="1" i="0" dirty="0">
                <a:solidFill>
                  <a:srgbClr val="303233"/>
                </a:solidFill>
                <a:effectLst/>
                <a:highlight>
                  <a:srgbClr val="00FFFF"/>
                </a:highlight>
                <a:latin typeface="Tw Cen MT" panose="020B0602020104020603" pitchFamily="34" charset="0"/>
              </a:rPr>
              <a:t>Where</a:t>
            </a:r>
            <a:r>
              <a:rPr lang="en-GB" sz="2800" b="0" i="0" dirty="0">
                <a:solidFill>
                  <a:srgbClr val="303233"/>
                </a:solidFill>
                <a:effectLst/>
                <a:latin typeface="Tw Cen MT" panose="020B0602020104020603" pitchFamily="34" charset="0"/>
              </a:rPr>
              <a:t>: Epidemiologists ask where the disease or event originated. The scope of epidemiology tracks how far the disease spread.</a:t>
            </a:r>
            <a:br>
              <a:rPr lang="en-GB" sz="2800" b="0" i="0" dirty="0">
                <a:solidFill>
                  <a:srgbClr val="303233"/>
                </a:solidFill>
                <a:effectLst/>
                <a:latin typeface="Tw Cen MT" panose="020B0602020104020603" pitchFamily="34" charset="0"/>
              </a:rPr>
            </a:br>
            <a:r>
              <a:rPr lang="en-GB" sz="2800" b="1" i="0" dirty="0">
                <a:solidFill>
                  <a:srgbClr val="303233"/>
                </a:solidFill>
                <a:effectLst/>
                <a:highlight>
                  <a:srgbClr val="FFFF00"/>
                </a:highlight>
                <a:latin typeface="Tw Cen MT" panose="020B0602020104020603" pitchFamily="34" charset="0"/>
              </a:rPr>
              <a:t>Why</a:t>
            </a:r>
            <a:r>
              <a:rPr lang="en-GB" sz="2800" b="0" i="0" dirty="0">
                <a:solidFill>
                  <a:srgbClr val="303233"/>
                </a:solidFill>
                <a:effectLst/>
                <a:latin typeface="Tw Cen MT" panose="020B0602020104020603" pitchFamily="34" charset="0"/>
              </a:rPr>
              <a:t>: The backbone of epidemiology is figuring out why an event took place. This way, researchers can prevent the event from happening in the future</a:t>
            </a:r>
            <a:endParaRPr lang="en-GB" sz="2800" dirty="0">
              <a:solidFill>
                <a:srgbClr val="303233"/>
              </a:solidFill>
              <a:latin typeface="Tw Cen MT" panose="020B0602020104020603" pitchFamily="34" charset="0"/>
            </a:endParaRPr>
          </a:p>
          <a:p>
            <a:pPr marL="0" indent="0">
              <a:buNone/>
            </a:pPr>
            <a:r>
              <a:rPr lang="en-GB" sz="2800" b="0" i="0" dirty="0">
                <a:solidFill>
                  <a:srgbClr val="303233"/>
                </a:solidFill>
                <a:effectLst/>
                <a:latin typeface="Tw Cen MT" panose="020B0602020104020603" pitchFamily="34" charset="0"/>
              </a:rPr>
              <a:t> The “</a:t>
            </a:r>
            <a:r>
              <a:rPr lang="en-GB" sz="2800" b="1" i="0" dirty="0">
                <a:solidFill>
                  <a:srgbClr val="303233"/>
                </a:solidFill>
                <a:effectLst/>
                <a:highlight>
                  <a:srgbClr val="FFFF00"/>
                </a:highlight>
                <a:latin typeface="Tw Cen MT" panose="020B0602020104020603" pitchFamily="34" charset="0"/>
              </a:rPr>
              <a:t>why</a:t>
            </a:r>
            <a:r>
              <a:rPr lang="en-GB" sz="2800" b="0" i="0" dirty="0">
                <a:solidFill>
                  <a:srgbClr val="303233"/>
                </a:solidFill>
                <a:effectLst/>
                <a:latin typeface="Tw Cen MT" panose="020B0602020104020603" pitchFamily="34" charset="0"/>
              </a:rPr>
              <a:t>” question is central to the importance of epidemiology. Some may say that it’s the crux of the epidemiological study definition.</a:t>
            </a:r>
          </a:p>
          <a:p>
            <a:endParaRPr lang="en-GB" dirty="0"/>
          </a:p>
        </p:txBody>
      </p:sp>
    </p:spTree>
    <p:extLst>
      <p:ext uri="{BB962C8B-B14F-4D97-AF65-F5344CB8AC3E}">
        <p14:creationId xmlns:p14="http://schemas.microsoft.com/office/powerpoint/2010/main" val="34790865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1AB312-DE0F-4D6E-8F28-69A4F9EFA219}"/>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291F7853-7DC6-415A-B487-358A93F9A6F1}"/>
              </a:ext>
            </a:extLst>
          </p:cNvPr>
          <p:cNvSpPr>
            <a:spLocks noGrp="1"/>
          </p:cNvSpPr>
          <p:nvPr>
            <p:ph idx="1"/>
          </p:nvPr>
        </p:nvSpPr>
        <p:spPr/>
        <p:txBody>
          <a:bodyPr/>
          <a:lstStyle/>
          <a:p>
            <a:pPr>
              <a:buClr>
                <a:srgbClr val="0070C0"/>
              </a:buClr>
            </a:pPr>
            <a:r>
              <a:rPr lang="en-GB" sz="2800" b="1" dirty="0">
                <a:solidFill>
                  <a:schemeClr val="tx1"/>
                </a:solidFill>
                <a:latin typeface="Tw Cen MT" panose="020B0602020104020603" pitchFamily="34" charset="0"/>
              </a:rPr>
              <a:t>Method used in finding the cause of health problem in the population</a:t>
            </a:r>
          </a:p>
          <a:p>
            <a:pPr>
              <a:buClr>
                <a:srgbClr val="0070C0"/>
              </a:buClr>
            </a:pPr>
            <a:r>
              <a:rPr lang="en-GB" sz="2800" b="1" dirty="0">
                <a:solidFill>
                  <a:schemeClr val="tx1"/>
                </a:solidFill>
                <a:latin typeface="Tw Cen MT" panose="020B0602020104020603" pitchFamily="34" charset="0"/>
              </a:rPr>
              <a:t>Study and analysis of patterns and determinants of health and disease condition</a:t>
            </a:r>
          </a:p>
          <a:p>
            <a:pPr>
              <a:buClr>
                <a:srgbClr val="0070C0"/>
              </a:buClr>
            </a:pPr>
            <a:r>
              <a:rPr lang="en-GB" sz="2800" b="1" dirty="0">
                <a:solidFill>
                  <a:schemeClr val="tx1"/>
                </a:solidFill>
                <a:latin typeface="Tw Cen MT" panose="020B0602020104020603" pitchFamily="34" charset="0"/>
              </a:rPr>
              <a:t>Study of those factors affecting of a given population</a:t>
            </a:r>
          </a:p>
          <a:p>
            <a:pPr marL="0" indent="0">
              <a:buClr>
                <a:srgbClr val="0070C0"/>
              </a:buClr>
              <a:buNone/>
            </a:pPr>
            <a:r>
              <a:rPr lang="en-GB" sz="2800" b="1" dirty="0">
                <a:solidFill>
                  <a:schemeClr val="tx1"/>
                </a:solidFill>
                <a:latin typeface="Tw Cen MT" panose="020B0602020104020603" pitchFamily="34" charset="0"/>
              </a:rPr>
              <a:t>Is the study of the delivery and causes of health related events in specific population</a:t>
            </a:r>
          </a:p>
          <a:p>
            <a:endParaRPr lang="en-GB" dirty="0"/>
          </a:p>
        </p:txBody>
      </p:sp>
    </p:spTree>
    <p:extLst>
      <p:ext uri="{BB962C8B-B14F-4D97-AF65-F5344CB8AC3E}">
        <p14:creationId xmlns:p14="http://schemas.microsoft.com/office/powerpoint/2010/main" val="13655571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355DF1E-FE93-458C-BCA9-5667D8C83947}"/>
              </a:ext>
            </a:extLst>
          </p:cNvPr>
          <p:cNvSpPr>
            <a:spLocks noGrp="1"/>
          </p:cNvSpPr>
          <p:nvPr>
            <p:ph idx="1"/>
          </p:nvPr>
        </p:nvSpPr>
        <p:spPr>
          <a:xfrm>
            <a:off x="622852" y="583096"/>
            <a:ext cx="10664687" cy="5136542"/>
          </a:xfrm>
        </p:spPr>
        <p:txBody>
          <a:bodyPr>
            <a:normAutofit fontScale="92500"/>
          </a:bodyPr>
          <a:lstStyle/>
          <a:p>
            <a:pPr marL="0" indent="0">
              <a:buNone/>
            </a:pPr>
            <a:r>
              <a:rPr lang="en-US" altLang="en-US" sz="2800" b="1" dirty="0">
                <a:solidFill>
                  <a:srgbClr val="FFFFFF"/>
                </a:solidFill>
                <a:highlight>
                  <a:srgbClr val="000000"/>
                </a:highlight>
                <a:latin typeface="Tw Cen MT" panose="020B0602020104020603" pitchFamily="34" charset="0"/>
              </a:rPr>
              <a:t>Epidemiology </a:t>
            </a:r>
          </a:p>
          <a:p>
            <a:r>
              <a:rPr lang="en-GB" sz="2800" b="0" i="0" dirty="0">
                <a:solidFill>
                  <a:srgbClr val="202124"/>
                </a:solidFill>
                <a:effectLst/>
                <a:latin typeface="Tw Cen MT" panose="020B0602020104020603" pitchFamily="34" charset="0"/>
              </a:rPr>
              <a:t>Epidemiology is </a:t>
            </a:r>
            <a:r>
              <a:rPr lang="en-GB" sz="2800" b="1" i="0" dirty="0">
                <a:solidFill>
                  <a:srgbClr val="202124"/>
                </a:solidFill>
                <a:effectLst/>
                <a:latin typeface="Tw Cen MT" panose="020B0602020104020603" pitchFamily="34" charset="0"/>
              </a:rPr>
              <a:t>the study of disease in populations</a:t>
            </a:r>
            <a:r>
              <a:rPr lang="en-GB" sz="2800" b="0" i="0" dirty="0">
                <a:solidFill>
                  <a:srgbClr val="202124"/>
                </a:solidFill>
                <a:effectLst/>
                <a:latin typeface="Tw Cen MT" panose="020B0602020104020603" pitchFamily="34" charset="0"/>
              </a:rPr>
              <a:t>. ... Epidemiology uses data on death rates, birth rates, illnesses, injuries, treatments provided, workdays lost, Hospital usage, and money spent by both patients and the government.</a:t>
            </a:r>
            <a:endParaRPr lang="en-GB" sz="2800" dirty="0">
              <a:latin typeface="Tw Cen MT" panose="020B0602020104020603" pitchFamily="34" charset="0"/>
            </a:endParaRPr>
          </a:p>
          <a:p>
            <a:pPr marL="0" indent="0">
              <a:buNone/>
            </a:pPr>
            <a:r>
              <a:rPr lang="en-GB" sz="2800" dirty="0">
                <a:solidFill>
                  <a:schemeClr val="tx1"/>
                </a:solidFill>
                <a:latin typeface="Tw Cen MT" panose="020B0602020104020603" pitchFamily="34" charset="0"/>
              </a:rPr>
              <a:t>Epidemiology sparks a lot of curiosity. People have plenty of questions like:</a:t>
            </a:r>
          </a:p>
          <a:p>
            <a:r>
              <a:rPr lang="en-GB" sz="2800" dirty="0">
                <a:solidFill>
                  <a:schemeClr val="tx1"/>
                </a:solidFill>
                <a:latin typeface="Tw Cen MT" panose="020B0602020104020603" pitchFamily="34" charset="0"/>
              </a:rPr>
              <a:t>“what is the epidemiological study definition?” or “what are the uses of epidemiology?”</a:t>
            </a:r>
          </a:p>
          <a:p>
            <a:r>
              <a:rPr lang="en-GB" sz="2800" dirty="0">
                <a:solidFill>
                  <a:schemeClr val="tx1"/>
                </a:solidFill>
                <a:latin typeface="Tw Cen MT" panose="020B0602020104020603" pitchFamily="34" charset="0"/>
              </a:rPr>
              <a:t> Basically, imagine that a patient is sick and you’re trying to figure out why. </a:t>
            </a:r>
            <a:r>
              <a:rPr lang="en-GB" sz="2800" b="1" dirty="0">
                <a:solidFill>
                  <a:schemeClr val="tx1"/>
                </a:solidFill>
                <a:highlight>
                  <a:srgbClr val="FFFF00"/>
                </a:highlight>
                <a:latin typeface="Tw Cen MT" panose="020B0602020104020603" pitchFamily="34" charset="0"/>
              </a:rPr>
              <a:t>Now</a:t>
            </a:r>
            <a:r>
              <a:rPr lang="en-GB" sz="2800" dirty="0">
                <a:solidFill>
                  <a:schemeClr val="tx1"/>
                </a:solidFill>
                <a:latin typeface="Tw Cen MT" panose="020B0602020104020603" pitchFamily="34" charset="0"/>
              </a:rPr>
              <a:t> imagine that your “patient” is actually an entire group of people. </a:t>
            </a:r>
          </a:p>
          <a:p>
            <a:endParaRPr lang="en-GB" dirty="0"/>
          </a:p>
        </p:txBody>
      </p:sp>
    </p:spTree>
    <p:extLst>
      <p:ext uri="{BB962C8B-B14F-4D97-AF65-F5344CB8AC3E}">
        <p14:creationId xmlns:p14="http://schemas.microsoft.com/office/powerpoint/2010/main" val="36036813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648F19E-AE27-4F39-832F-DE025983A91F}"/>
              </a:ext>
            </a:extLst>
          </p:cNvPr>
          <p:cNvSpPr>
            <a:spLocks noGrp="1"/>
          </p:cNvSpPr>
          <p:nvPr>
            <p:ph idx="1"/>
          </p:nvPr>
        </p:nvSpPr>
        <p:spPr>
          <a:xfrm>
            <a:off x="0" y="119270"/>
            <a:ext cx="12046225" cy="6188765"/>
          </a:xfrm>
        </p:spPr>
        <p:txBody>
          <a:bodyPr>
            <a:noAutofit/>
          </a:bodyPr>
          <a:lstStyle/>
          <a:p>
            <a:pPr marL="0" indent="0" algn="l">
              <a:buNone/>
            </a:pPr>
            <a:r>
              <a:rPr lang="en-US" altLang="en-US" sz="2400" b="1" dirty="0">
                <a:solidFill>
                  <a:srgbClr val="FFFFFF"/>
                </a:solidFill>
                <a:highlight>
                  <a:srgbClr val="000000"/>
                </a:highlight>
              </a:rPr>
              <a:t>Epidemiology </a:t>
            </a:r>
          </a:p>
          <a:p>
            <a:pPr algn="l"/>
            <a:r>
              <a:rPr lang="en-GB" sz="2400" dirty="0">
                <a:solidFill>
                  <a:srgbClr val="333333"/>
                </a:solidFill>
                <a:effectLst/>
              </a:rPr>
              <a:t>Epidemiology is the study of diseases in populations, investigating how, when and why they occur.</a:t>
            </a:r>
          </a:p>
          <a:p>
            <a:pPr algn="l"/>
            <a:r>
              <a:rPr lang="en-GB" sz="2400" dirty="0">
                <a:solidFill>
                  <a:srgbClr val="333333"/>
                </a:solidFill>
                <a:effectLst/>
              </a:rPr>
              <a:t> The diseases studied are wide-ranging, including infectious diseases like coronavirus and non-infectious diseases like arthritis.</a:t>
            </a:r>
          </a:p>
          <a:p>
            <a:pPr algn="l"/>
            <a:r>
              <a:rPr lang="en-GB" sz="2400" dirty="0">
                <a:solidFill>
                  <a:srgbClr val="333333"/>
                </a:solidFill>
                <a:effectLst/>
              </a:rPr>
              <a:t>People who work in this field are referred to as </a:t>
            </a:r>
            <a:r>
              <a:rPr lang="en-GB" sz="2400" dirty="0">
                <a:solidFill>
                  <a:srgbClr val="333333"/>
                </a:solidFill>
                <a:effectLst/>
                <a:highlight>
                  <a:srgbClr val="FFFF00"/>
                </a:highlight>
              </a:rPr>
              <a:t>epidemiologists</a:t>
            </a:r>
            <a:r>
              <a:rPr lang="en-GB" sz="2400" dirty="0">
                <a:solidFill>
                  <a:srgbClr val="333333"/>
                </a:solidFill>
                <a:effectLst/>
              </a:rPr>
              <a:t>. When a disease occurs in a population, epidemiologists help us to understand where the disease is coming from, and who it is most likely to impact. </a:t>
            </a:r>
          </a:p>
          <a:p>
            <a:pPr algn="l"/>
            <a:r>
              <a:rPr lang="en-GB" sz="2400" dirty="0">
                <a:solidFill>
                  <a:srgbClr val="333333"/>
                </a:solidFill>
                <a:effectLst/>
              </a:rPr>
              <a:t>The information gathered can then be used to </a:t>
            </a:r>
            <a:r>
              <a:rPr lang="en-GB" sz="2400" dirty="0">
                <a:solidFill>
                  <a:srgbClr val="333333"/>
                </a:solidFill>
                <a:effectLst/>
                <a:highlight>
                  <a:srgbClr val="00FFFF"/>
                </a:highlight>
              </a:rPr>
              <a:t>control the spread </a:t>
            </a:r>
            <a:r>
              <a:rPr lang="en-GB" sz="2400" dirty="0">
                <a:solidFill>
                  <a:srgbClr val="333333"/>
                </a:solidFill>
                <a:effectLst/>
              </a:rPr>
              <a:t>of the disease and </a:t>
            </a:r>
            <a:r>
              <a:rPr lang="en-GB" sz="2400" dirty="0">
                <a:solidFill>
                  <a:srgbClr val="333333"/>
                </a:solidFill>
                <a:effectLst/>
                <a:highlight>
                  <a:srgbClr val="FFFF00"/>
                </a:highlight>
              </a:rPr>
              <a:t>prevent future outbreaks</a:t>
            </a:r>
            <a:r>
              <a:rPr lang="en-GB" sz="2400" dirty="0">
                <a:solidFill>
                  <a:srgbClr val="333333"/>
                </a:solidFill>
                <a:effectLst/>
              </a:rPr>
              <a:t>.</a:t>
            </a:r>
          </a:p>
          <a:p>
            <a:pPr algn="l"/>
            <a:r>
              <a:rPr lang="en-GB" sz="2400" b="0" i="0" dirty="0">
                <a:solidFill>
                  <a:srgbClr val="222222"/>
                </a:solidFill>
                <a:effectLst/>
                <a:latin typeface="Harding"/>
              </a:rPr>
              <a:t>It is unquestionable that the discipline has saved </a:t>
            </a:r>
            <a:r>
              <a:rPr lang="en-GB" sz="2400" b="0" i="0" dirty="0">
                <a:solidFill>
                  <a:srgbClr val="222222"/>
                </a:solidFill>
                <a:effectLst/>
                <a:highlight>
                  <a:srgbClr val="FFFF00"/>
                </a:highlight>
                <a:latin typeface="Harding"/>
              </a:rPr>
              <a:t>millions of lives</a:t>
            </a:r>
            <a:r>
              <a:rPr lang="en-GB" sz="2400" b="0" i="0" dirty="0">
                <a:solidFill>
                  <a:srgbClr val="222222"/>
                </a:solidFill>
                <a:effectLst/>
                <a:latin typeface="Harding"/>
              </a:rPr>
              <a:t>, from both infectious and non-communicable diseases, through</a:t>
            </a:r>
            <a:r>
              <a:rPr lang="en-GB" sz="2400" b="0" i="0" dirty="0">
                <a:solidFill>
                  <a:srgbClr val="222222"/>
                </a:solidFill>
                <a:effectLst/>
                <a:highlight>
                  <a:srgbClr val="00FFFF"/>
                </a:highlight>
                <a:latin typeface="Harding"/>
              </a:rPr>
              <a:t> interventions </a:t>
            </a:r>
            <a:r>
              <a:rPr lang="en-GB" sz="2400" b="0" i="0" dirty="0">
                <a:solidFill>
                  <a:srgbClr val="222222"/>
                </a:solidFill>
                <a:effectLst/>
                <a:latin typeface="Harding"/>
              </a:rPr>
              <a:t>and </a:t>
            </a:r>
            <a:r>
              <a:rPr lang="en-GB" sz="2400" b="0" i="0" dirty="0">
                <a:solidFill>
                  <a:srgbClr val="222222"/>
                </a:solidFill>
                <a:effectLst/>
                <a:highlight>
                  <a:srgbClr val="FFFF00"/>
                </a:highlight>
                <a:latin typeface="Harding"/>
              </a:rPr>
              <a:t>preventative</a:t>
            </a:r>
            <a:r>
              <a:rPr lang="en-GB" sz="2400" b="0" i="0" dirty="0">
                <a:solidFill>
                  <a:srgbClr val="222222"/>
                </a:solidFill>
                <a:effectLst/>
                <a:latin typeface="Harding"/>
              </a:rPr>
              <a:t> programs that have been implemented as a result of study findings.</a:t>
            </a:r>
            <a:endParaRPr lang="en-GB" sz="2400" dirty="0">
              <a:solidFill>
                <a:srgbClr val="333333"/>
              </a:solidFill>
              <a:effectLst/>
            </a:endParaRPr>
          </a:p>
        </p:txBody>
      </p:sp>
    </p:spTree>
    <p:extLst>
      <p:ext uri="{BB962C8B-B14F-4D97-AF65-F5344CB8AC3E}">
        <p14:creationId xmlns:p14="http://schemas.microsoft.com/office/powerpoint/2010/main" val="22239647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BE2997B-8042-4FB1-8D0C-5DDD558E3AED}"/>
              </a:ext>
            </a:extLst>
          </p:cNvPr>
          <p:cNvSpPr>
            <a:spLocks noGrp="1"/>
          </p:cNvSpPr>
          <p:nvPr>
            <p:ph idx="1"/>
          </p:nvPr>
        </p:nvSpPr>
        <p:spPr>
          <a:xfrm>
            <a:off x="733366" y="0"/>
            <a:ext cx="10725267" cy="5504200"/>
          </a:xfrm>
        </p:spPr>
        <p:txBody>
          <a:bodyPr>
            <a:noAutofit/>
          </a:bodyPr>
          <a:lstStyle/>
          <a:p>
            <a:pPr marL="0" indent="0">
              <a:buNone/>
            </a:pPr>
            <a:r>
              <a:rPr lang="en-GB" sz="2800" b="1" i="0" dirty="0">
                <a:solidFill>
                  <a:srgbClr val="4A4C4D"/>
                </a:solidFill>
                <a:effectLst/>
                <a:highlight>
                  <a:srgbClr val="FFFF00"/>
                </a:highlight>
                <a:latin typeface="Tw Cen MT" panose="020B0602020104020603" pitchFamily="34" charset="0"/>
              </a:rPr>
              <a:t>Epidemiology </a:t>
            </a:r>
          </a:p>
          <a:p>
            <a:r>
              <a:rPr lang="en-GB" sz="2800" b="0" i="0" dirty="0">
                <a:solidFill>
                  <a:srgbClr val="4A4C4D"/>
                </a:solidFill>
                <a:effectLst/>
                <a:latin typeface="Tw Cen MT" panose="020B0602020104020603" pitchFamily="34" charset="0"/>
              </a:rPr>
              <a:t>Epidemiology is the study of how often diseases occur in different groups of people and why. </a:t>
            </a:r>
          </a:p>
          <a:p>
            <a:pPr marL="0" indent="0">
              <a:buNone/>
            </a:pPr>
            <a:endParaRPr lang="en-GB" sz="2800" b="0" i="0" dirty="0">
              <a:solidFill>
                <a:srgbClr val="4A4C4D"/>
              </a:solidFill>
              <a:effectLst/>
              <a:latin typeface="Tw Cen MT" panose="020B0602020104020603" pitchFamily="34" charset="0"/>
            </a:endParaRPr>
          </a:p>
          <a:p>
            <a:r>
              <a:rPr lang="en-GB" sz="2800" b="0" i="0" dirty="0">
                <a:solidFill>
                  <a:srgbClr val="4A4C4D"/>
                </a:solidFill>
                <a:effectLst/>
                <a:latin typeface="Tw Cen MT" panose="020B0602020104020603" pitchFamily="34" charset="0"/>
              </a:rPr>
              <a:t>Epidemiological information is used to plan and evaluate strategies to prevent illness and as a guide to the management of patients in whom disease has already developed. </a:t>
            </a:r>
          </a:p>
          <a:p>
            <a:endParaRPr lang="en-GB" sz="2800" dirty="0">
              <a:solidFill>
                <a:srgbClr val="4A4C4D"/>
              </a:solidFill>
              <a:latin typeface="Tw Cen MT" panose="020B0602020104020603" pitchFamily="34" charset="0"/>
            </a:endParaRPr>
          </a:p>
          <a:p>
            <a:r>
              <a:rPr lang="en-GB" sz="2800" b="0" i="0" dirty="0">
                <a:solidFill>
                  <a:srgbClr val="222222"/>
                </a:solidFill>
                <a:effectLst/>
                <a:latin typeface="Tw Cen MT" panose="020B0602020104020603" pitchFamily="34" charset="0"/>
              </a:rPr>
              <a:t>Epidemiology identifies the distribution of diseases, factors underlying their source and cause, and methods for their control; this requires an understanding of how political, social and scientific factors intersect to exacerbate disease risk, which makes epidemiology a unique science.</a:t>
            </a:r>
          </a:p>
          <a:p>
            <a:endParaRPr lang="en-GB" sz="2200" dirty="0">
              <a:solidFill>
                <a:srgbClr val="222222"/>
              </a:solidFill>
              <a:latin typeface="Tw Cen MT" panose="020B0602020104020603" pitchFamily="34" charset="0"/>
            </a:endParaRPr>
          </a:p>
        </p:txBody>
      </p:sp>
      <p:sp>
        <p:nvSpPr>
          <p:cNvPr id="4" name="Date Placeholder 3">
            <a:extLst>
              <a:ext uri="{FF2B5EF4-FFF2-40B4-BE49-F238E27FC236}">
                <a16:creationId xmlns:a16="http://schemas.microsoft.com/office/drawing/2014/main" id="{A6165457-FD5A-4287-80D2-23E860F5F33E}"/>
              </a:ext>
            </a:extLst>
          </p:cNvPr>
          <p:cNvSpPr>
            <a:spLocks noGrp="1"/>
          </p:cNvSpPr>
          <p:nvPr>
            <p:ph type="dt" sz="half" idx="10"/>
          </p:nvPr>
        </p:nvSpPr>
        <p:spPr/>
        <p:txBody>
          <a:bodyPr/>
          <a:lstStyle/>
          <a:p>
            <a:fld id="{9E6304A3-EC59-4FBD-8FF9-45066E8B48AA}" type="datetime1">
              <a:rPr lang="en-US" smtClean="0"/>
              <a:t>9/29/2021</a:t>
            </a:fld>
            <a:endParaRPr lang="en-US"/>
          </a:p>
        </p:txBody>
      </p:sp>
      <p:sp>
        <p:nvSpPr>
          <p:cNvPr id="5" name="Footer Placeholder 4">
            <a:extLst>
              <a:ext uri="{FF2B5EF4-FFF2-40B4-BE49-F238E27FC236}">
                <a16:creationId xmlns:a16="http://schemas.microsoft.com/office/drawing/2014/main" id="{90E1AD8D-872D-4A44-9D0D-F8FD87997AEA}"/>
              </a:ext>
            </a:extLst>
          </p:cNvPr>
          <p:cNvSpPr>
            <a:spLocks noGrp="1"/>
          </p:cNvSpPr>
          <p:nvPr>
            <p:ph type="ftr" sz="quarter" idx="11"/>
          </p:nvPr>
        </p:nvSpPr>
        <p:spPr/>
        <p:txBody>
          <a:bodyPr/>
          <a:lstStyle/>
          <a:p>
            <a:r>
              <a:rPr lang="en-US"/>
              <a:t>Created by Tayo Alebiosu</a:t>
            </a:r>
          </a:p>
        </p:txBody>
      </p:sp>
      <p:sp>
        <p:nvSpPr>
          <p:cNvPr id="6" name="Slide Number Placeholder 5">
            <a:extLst>
              <a:ext uri="{FF2B5EF4-FFF2-40B4-BE49-F238E27FC236}">
                <a16:creationId xmlns:a16="http://schemas.microsoft.com/office/drawing/2014/main" id="{5B98DC59-B967-45CF-880F-82AE781CCED8}"/>
              </a:ext>
            </a:extLst>
          </p:cNvPr>
          <p:cNvSpPr>
            <a:spLocks noGrp="1"/>
          </p:cNvSpPr>
          <p:nvPr>
            <p:ph type="sldNum" sz="quarter" idx="12"/>
          </p:nvPr>
        </p:nvSpPr>
        <p:spPr/>
        <p:txBody>
          <a:bodyPr/>
          <a:lstStyle/>
          <a:p>
            <a:fld id="{81D2C36F-4504-47C0-B82F-A167342A2754}" type="slidenum">
              <a:rPr lang="en-US" smtClean="0"/>
              <a:t>16</a:t>
            </a:fld>
            <a:endParaRPr lang="en-US"/>
          </a:p>
        </p:txBody>
      </p:sp>
    </p:spTree>
    <p:extLst>
      <p:ext uri="{BB962C8B-B14F-4D97-AF65-F5344CB8AC3E}">
        <p14:creationId xmlns:p14="http://schemas.microsoft.com/office/powerpoint/2010/main" val="23747793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6109B53-0E65-4537-98ED-9A07080EF8AF}"/>
              </a:ext>
            </a:extLst>
          </p:cNvPr>
          <p:cNvSpPr>
            <a:spLocks noGrp="1"/>
          </p:cNvSpPr>
          <p:nvPr>
            <p:ph idx="1"/>
          </p:nvPr>
        </p:nvSpPr>
        <p:spPr>
          <a:xfrm>
            <a:off x="562390" y="812326"/>
            <a:ext cx="10791409" cy="5909149"/>
          </a:xfrm>
        </p:spPr>
        <p:txBody>
          <a:bodyPr>
            <a:noAutofit/>
          </a:bodyPr>
          <a:lstStyle/>
          <a:p>
            <a:r>
              <a:rPr lang="en-GB" sz="3000" b="0" i="0" dirty="0">
                <a:solidFill>
                  <a:srgbClr val="222222"/>
                </a:solidFill>
                <a:effectLst/>
                <a:latin typeface="Tw Cen MT" panose="020B0602020104020603" pitchFamily="34" charset="0"/>
              </a:rPr>
              <a:t>While the exact number of people whose lives have been saved by epidemiological research may not be possible to calculate, its importance in </a:t>
            </a:r>
            <a:r>
              <a:rPr lang="en-GB" sz="3000" b="0" i="0" dirty="0">
                <a:solidFill>
                  <a:srgbClr val="222222"/>
                </a:solidFill>
                <a:effectLst/>
                <a:highlight>
                  <a:srgbClr val="FFFF00"/>
                </a:highlight>
                <a:latin typeface="Tw Cen MT" panose="020B0602020104020603" pitchFamily="34" charset="0"/>
              </a:rPr>
              <a:t>enhancing life quality </a:t>
            </a:r>
            <a:r>
              <a:rPr lang="en-GB" sz="3000" b="0" i="0" dirty="0">
                <a:solidFill>
                  <a:srgbClr val="222222"/>
                </a:solidFill>
                <a:effectLst/>
                <a:latin typeface="Tw Cen MT" panose="020B0602020104020603" pitchFamily="34" charset="0"/>
              </a:rPr>
              <a:t>and longevity cannot be overlooked. </a:t>
            </a:r>
          </a:p>
          <a:p>
            <a:r>
              <a:rPr lang="en-GB" sz="3000" dirty="0">
                <a:solidFill>
                  <a:srgbClr val="222222"/>
                </a:solidFill>
                <a:latin typeface="Tw Cen MT" panose="020B0602020104020603" pitchFamily="34" charset="0"/>
              </a:rPr>
              <a:t>T</a:t>
            </a:r>
            <a:r>
              <a:rPr lang="en-GB" sz="3000" b="0" i="0" dirty="0">
                <a:solidFill>
                  <a:srgbClr val="222222"/>
                </a:solidFill>
                <a:effectLst/>
                <a:latin typeface="Tw Cen MT" panose="020B0602020104020603" pitchFamily="34" charset="0"/>
              </a:rPr>
              <a:t>here are tangible results from epidemiological research. </a:t>
            </a:r>
          </a:p>
          <a:p>
            <a:r>
              <a:rPr lang="en-GB" sz="3000" b="0" i="0" dirty="0">
                <a:solidFill>
                  <a:srgbClr val="222222"/>
                </a:solidFill>
                <a:effectLst/>
                <a:latin typeface="Tw Cen MT" panose="020B0602020104020603" pitchFamily="34" charset="0"/>
              </a:rPr>
              <a:t>It is unquestionable that the discipline has </a:t>
            </a:r>
            <a:r>
              <a:rPr lang="en-GB" sz="3000" b="0" i="0" dirty="0">
                <a:solidFill>
                  <a:srgbClr val="222222"/>
                </a:solidFill>
                <a:effectLst/>
                <a:highlight>
                  <a:srgbClr val="00FFFF"/>
                </a:highlight>
                <a:latin typeface="Tw Cen MT" panose="020B0602020104020603" pitchFamily="34" charset="0"/>
              </a:rPr>
              <a:t>saved millions of lives</a:t>
            </a:r>
            <a:r>
              <a:rPr lang="en-GB" sz="3000" b="0" i="0" dirty="0">
                <a:solidFill>
                  <a:srgbClr val="222222"/>
                </a:solidFill>
                <a:effectLst/>
                <a:latin typeface="Tw Cen MT" panose="020B0602020104020603" pitchFamily="34" charset="0"/>
              </a:rPr>
              <a:t>, from both </a:t>
            </a:r>
            <a:r>
              <a:rPr lang="en-GB" sz="3000" b="0" i="0" dirty="0">
                <a:solidFill>
                  <a:srgbClr val="222222"/>
                </a:solidFill>
                <a:effectLst/>
                <a:highlight>
                  <a:srgbClr val="00FFFF"/>
                </a:highlight>
                <a:latin typeface="Tw Cen MT" panose="020B0602020104020603" pitchFamily="34" charset="0"/>
              </a:rPr>
              <a:t>infectious</a:t>
            </a:r>
            <a:r>
              <a:rPr lang="en-GB" sz="3000" b="0" i="0" dirty="0">
                <a:solidFill>
                  <a:srgbClr val="222222"/>
                </a:solidFill>
                <a:effectLst/>
                <a:latin typeface="Tw Cen MT" panose="020B0602020104020603" pitchFamily="34" charset="0"/>
              </a:rPr>
              <a:t> and </a:t>
            </a:r>
            <a:r>
              <a:rPr lang="en-GB" sz="3000" b="0" i="0" dirty="0">
                <a:solidFill>
                  <a:srgbClr val="222222"/>
                </a:solidFill>
                <a:effectLst/>
                <a:highlight>
                  <a:srgbClr val="FFFF00"/>
                </a:highlight>
                <a:latin typeface="Tw Cen MT" panose="020B0602020104020603" pitchFamily="34" charset="0"/>
              </a:rPr>
              <a:t>non-communicable diseases</a:t>
            </a:r>
            <a:r>
              <a:rPr lang="en-GB" sz="3000" b="0" i="0" dirty="0">
                <a:solidFill>
                  <a:srgbClr val="222222"/>
                </a:solidFill>
                <a:effectLst/>
                <a:latin typeface="Tw Cen MT" panose="020B0602020104020603" pitchFamily="34" charset="0"/>
              </a:rPr>
              <a:t>, through </a:t>
            </a:r>
            <a:r>
              <a:rPr lang="en-GB" sz="3000" b="1" i="0" dirty="0">
                <a:solidFill>
                  <a:schemeClr val="bg1"/>
                </a:solidFill>
                <a:effectLst/>
                <a:highlight>
                  <a:srgbClr val="000080"/>
                </a:highlight>
                <a:latin typeface="Tw Cen MT" panose="020B0602020104020603" pitchFamily="34" charset="0"/>
              </a:rPr>
              <a:t>interventions</a:t>
            </a:r>
            <a:r>
              <a:rPr lang="en-GB" sz="3000" b="0" i="0" dirty="0">
                <a:solidFill>
                  <a:srgbClr val="222222"/>
                </a:solidFill>
                <a:effectLst/>
                <a:latin typeface="Tw Cen MT" panose="020B0602020104020603" pitchFamily="34" charset="0"/>
              </a:rPr>
              <a:t> and </a:t>
            </a:r>
            <a:r>
              <a:rPr lang="en-GB" sz="3000" b="0" i="0" dirty="0">
                <a:solidFill>
                  <a:schemeClr val="bg1"/>
                </a:solidFill>
                <a:effectLst/>
                <a:highlight>
                  <a:srgbClr val="008080"/>
                </a:highlight>
                <a:latin typeface="Tw Cen MT" panose="020B0602020104020603" pitchFamily="34" charset="0"/>
              </a:rPr>
              <a:t>preventative</a:t>
            </a:r>
            <a:r>
              <a:rPr lang="en-GB" sz="3000" b="0" i="0" dirty="0">
                <a:solidFill>
                  <a:srgbClr val="222222"/>
                </a:solidFill>
                <a:effectLst/>
                <a:latin typeface="Tw Cen MT" panose="020B0602020104020603" pitchFamily="34" charset="0"/>
              </a:rPr>
              <a:t> programs that have been implemented as a result of study findings.</a:t>
            </a:r>
          </a:p>
        </p:txBody>
      </p:sp>
      <p:sp>
        <p:nvSpPr>
          <p:cNvPr id="4" name="Date Placeholder 3">
            <a:extLst>
              <a:ext uri="{FF2B5EF4-FFF2-40B4-BE49-F238E27FC236}">
                <a16:creationId xmlns:a16="http://schemas.microsoft.com/office/drawing/2014/main" id="{07F5C4A6-B03C-4814-A944-8246BEDD16DE}"/>
              </a:ext>
            </a:extLst>
          </p:cNvPr>
          <p:cNvSpPr>
            <a:spLocks noGrp="1"/>
          </p:cNvSpPr>
          <p:nvPr>
            <p:ph type="dt" sz="half" idx="10"/>
          </p:nvPr>
        </p:nvSpPr>
        <p:spPr/>
        <p:txBody>
          <a:bodyPr/>
          <a:lstStyle/>
          <a:p>
            <a:fld id="{54BB30EA-ACFB-4EBE-8D28-2A51B6217731}" type="datetime1">
              <a:rPr lang="en-US" smtClean="0"/>
              <a:t>9/29/2021</a:t>
            </a:fld>
            <a:endParaRPr lang="en-US"/>
          </a:p>
        </p:txBody>
      </p:sp>
      <p:sp>
        <p:nvSpPr>
          <p:cNvPr id="5" name="Footer Placeholder 4">
            <a:extLst>
              <a:ext uri="{FF2B5EF4-FFF2-40B4-BE49-F238E27FC236}">
                <a16:creationId xmlns:a16="http://schemas.microsoft.com/office/drawing/2014/main" id="{AFE7660F-13BC-4C7A-B502-4073F455D074}"/>
              </a:ext>
            </a:extLst>
          </p:cNvPr>
          <p:cNvSpPr>
            <a:spLocks noGrp="1"/>
          </p:cNvSpPr>
          <p:nvPr>
            <p:ph type="ftr" sz="quarter" idx="11"/>
          </p:nvPr>
        </p:nvSpPr>
        <p:spPr/>
        <p:txBody>
          <a:bodyPr/>
          <a:lstStyle/>
          <a:p>
            <a:r>
              <a:rPr lang="en-US"/>
              <a:t>Created by Tayo Alebiosu</a:t>
            </a:r>
          </a:p>
        </p:txBody>
      </p:sp>
      <p:sp>
        <p:nvSpPr>
          <p:cNvPr id="6" name="Slide Number Placeholder 5">
            <a:extLst>
              <a:ext uri="{FF2B5EF4-FFF2-40B4-BE49-F238E27FC236}">
                <a16:creationId xmlns:a16="http://schemas.microsoft.com/office/drawing/2014/main" id="{44681091-AC78-46E4-B56A-4FF946215405}"/>
              </a:ext>
            </a:extLst>
          </p:cNvPr>
          <p:cNvSpPr>
            <a:spLocks noGrp="1"/>
          </p:cNvSpPr>
          <p:nvPr>
            <p:ph type="sldNum" sz="quarter" idx="12"/>
          </p:nvPr>
        </p:nvSpPr>
        <p:spPr/>
        <p:txBody>
          <a:bodyPr/>
          <a:lstStyle/>
          <a:p>
            <a:fld id="{81D2C36F-4504-47C0-B82F-A167342A2754}" type="slidenum">
              <a:rPr lang="en-US" smtClean="0"/>
              <a:t>17</a:t>
            </a:fld>
            <a:endParaRPr lang="en-US"/>
          </a:p>
        </p:txBody>
      </p:sp>
    </p:spTree>
    <p:extLst>
      <p:ext uri="{BB962C8B-B14F-4D97-AF65-F5344CB8AC3E}">
        <p14:creationId xmlns:p14="http://schemas.microsoft.com/office/powerpoint/2010/main" val="7934656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0A00704-4F57-4C5A-9191-F7243A1983AF}"/>
              </a:ext>
            </a:extLst>
          </p:cNvPr>
          <p:cNvSpPr>
            <a:spLocks noGrp="1"/>
          </p:cNvSpPr>
          <p:nvPr>
            <p:ph idx="1"/>
          </p:nvPr>
        </p:nvSpPr>
        <p:spPr>
          <a:xfrm>
            <a:off x="838200" y="501650"/>
            <a:ext cx="10515600" cy="5509536"/>
          </a:xfrm>
        </p:spPr>
        <p:txBody>
          <a:bodyPr>
            <a:normAutofit/>
          </a:bodyPr>
          <a:lstStyle/>
          <a:p>
            <a:r>
              <a:rPr lang="en-GB" sz="3000" b="0" i="0" dirty="0">
                <a:solidFill>
                  <a:schemeClr val="tx2"/>
                </a:solidFill>
                <a:effectLst/>
                <a:latin typeface="Tw Cen MT" panose="020B0602020104020603" pitchFamily="34" charset="0"/>
              </a:rPr>
              <a:t>Epidemiology is the study and analysis of the distribution, patterns and determinants of health and disease conditions in defined populations. </a:t>
            </a:r>
          </a:p>
          <a:p>
            <a:r>
              <a:rPr lang="en-GB" sz="3000" b="0" i="0" dirty="0">
                <a:solidFill>
                  <a:schemeClr val="tx2"/>
                </a:solidFill>
                <a:effectLst/>
                <a:latin typeface="Tw Cen MT" panose="020B0602020104020603" pitchFamily="34" charset="0"/>
              </a:rPr>
              <a:t>It is a cornerstone of public health, and shapes policy decisions and evidence-based practice by identifying risk factors for disease and targets for preventive healthcare.</a:t>
            </a:r>
          </a:p>
          <a:p>
            <a:r>
              <a:rPr lang="en-GB" sz="3000" b="0" i="0" dirty="0">
                <a:solidFill>
                  <a:srgbClr val="222222"/>
                </a:solidFill>
                <a:effectLst/>
                <a:latin typeface="Tw Cen MT" panose="020B0602020104020603" pitchFamily="34" charset="0"/>
              </a:rPr>
              <a:t>Increasingly, epidemiology is the key to </a:t>
            </a:r>
            <a:r>
              <a:rPr lang="en-GB" sz="3000" b="0" i="0" dirty="0">
                <a:solidFill>
                  <a:srgbClr val="222222"/>
                </a:solidFill>
                <a:effectLst/>
                <a:highlight>
                  <a:srgbClr val="FFFF00"/>
                </a:highlight>
                <a:latin typeface="Tw Cen MT" panose="020B0602020104020603" pitchFamily="34" charset="0"/>
              </a:rPr>
              <a:t>understanding the impact of climate change on disease </a:t>
            </a:r>
            <a:r>
              <a:rPr lang="en-GB" sz="3000" b="0" i="0" dirty="0">
                <a:solidFill>
                  <a:srgbClr val="222222"/>
                </a:solidFill>
                <a:effectLst/>
                <a:latin typeface="Tw Cen MT" panose="020B0602020104020603" pitchFamily="34" charset="0"/>
              </a:rPr>
              <a:t>burden through the </a:t>
            </a:r>
            <a:r>
              <a:rPr lang="en-GB" sz="3000" b="0" i="0" dirty="0">
                <a:solidFill>
                  <a:srgbClr val="222222"/>
                </a:solidFill>
                <a:effectLst/>
                <a:highlight>
                  <a:srgbClr val="00FFFF"/>
                </a:highlight>
                <a:latin typeface="Tw Cen MT" panose="020B0602020104020603" pitchFamily="34" charset="0"/>
              </a:rPr>
              <a:t>effect</a:t>
            </a:r>
            <a:r>
              <a:rPr lang="en-GB" sz="3000" b="0" i="0" dirty="0">
                <a:solidFill>
                  <a:srgbClr val="222222"/>
                </a:solidFill>
                <a:effectLst/>
                <a:latin typeface="Tw Cen MT" panose="020B0602020104020603" pitchFamily="34" charset="0"/>
              </a:rPr>
              <a:t> of </a:t>
            </a:r>
            <a:r>
              <a:rPr lang="en-GB" sz="3000" b="0" i="0" dirty="0">
                <a:solidFill>
                  <a:schemeClr val="tx1"/>
                </a:solidFill>
                <a:effectLst/>
                <a:highlight>
                  <a:srgbClr val="808000"/>
                </a:highlight>
                <a:latin typeface="Tw Cen MT" panose="020B0602020104020603" pitchFamily="34" charset="0"/>
              </a:rPr>
              <a:t>temperature</a:t>
            </a:r>
            <a:r>
              <a:rPr lang="en-GB" sz="3000" b="0" i="0" dirty="0">
                <a:solidFill>
                  <a:srgbClr val="222222"/>
                </a:solidFill>
                <a:effectLst/>
                <a:latin typeface="Tw Cen MT" panose="020B0602020104020603" pitchFamily="34" charset="0"/>
              </a:rPr>
              <a:t>, </a:t>
            </a:r>
            <a:r>
              <a:rPr lang="en-GB" sz="3000" b="0" i="0" dirty="0">
                <a:solidFill>
                  <a:srgbClr val="222222"/>
                </a:solidFill>
                <a:effectLst/>
                <a:highlight>
                  <a:srgbClr val="00FFFF"/>
                </a:highlight>
                <a:latin typeface="Tw Cen MT" panose="020B0602020104020603" pitchFamily="34" charset="0"/>
              </a:rPr>
              <a:t>humidity</a:t>
            </a:r>
            <a:r>
              <a:rPr lang="en-GB" sz="3000" b="0" i="0" dirty="0">
                <a:solidFill>
                  <a:srgbClr val="222222"/>
                </a:solidFill>
                <a:effectLst/>
                <a:latin typeface="Tw Cen MT" panose="020B0602020104020603" pitchFamily="34" charset="0"/>
              </a:rPr>
              <a:t> and </a:t>
            </a:r>
            <a:r>
              <a:rPr lang="en-GB" sz="3000" b="0" i="0" dirty="0">
                <a:solidFill>
                  <a:schemeClr val="bg1"/>
                </a:solidFill>
                <a:effectLst/>
                <a:highlight>
                  <a:srgbClr val="000080"/>
                </a:highlight>
                <a:latin typeface="Tw Cen MT" panose="020B0602020104020603" pitchFamily="34" charset="0"/>
              </a:rPr>
              <a:t>seasonality </a:t>
            </a:r>
            <a:r>
              <a:rPr lang="en-GB" sz="3000" b="0" i="0" dirty="0">
                <a:solidFill>
                  <a:srgbClr val="222222"/>
                </a:solidFill>
                <a:effectLst/>
                <a:latin typeface="Tw Cen MT" panose="020B0602020104020603" pitchFamily="34" charset="0"/>
              </a:rPr>
              <a:t>on infectious disease dynamics, and the expansion of the ranges of disease vectors.</a:t>
            </a:r>
          </a:p>
          <a:p>
            <a:endParaRPr lang="en-GB" sz="2800" dirty="0">
              <a:solidFill>
                <a:schemeClr val="tx2"/>
              </a:solidFill>
            </a:endParaRPr>
          </a:p>
        </p:txBody>
      </p:sp>
      <p:sp>
        <p:nvSpPr>
          <p:cNvPr id="4" name="Date Placeholder 3">
            <a:extLst>
              <a:ext uri="{FF2B5EF4-FFF2-40B4-BE49-F238E27FC236}">
                <a16:creationId xmlns:a16="http://schemas.microsoft.com/office/drawing/2014/main" id="{6CCC4C5C-8349-4145-9A37-CCCD80076B4F}"/>
              </a:ext>
            </a:extLst>
          </p:cNvPr>
          <p:cNvSpPr>
            <a:spLocks noGrp="1"/>
          </p:cNvSpPr>
          <p:nvPr>
            <p:ph type="dt" sz="half" idx="10"/>
          </p:nvPr>
        </p:nvSpPr>
        <p:spPr/>
        <p:txBody>
          <a:bodyPr/>
          <a:lstStyle/>
          <a:p>
            <a:fld id="{F09F29F2-88BC-48AF-8418-3FC961831055}" type="datetime1">
              <a:rPr lang="en-US" smtClean="0"/>
              <a:t>9/29/2021</a:t>
            </a:fld>
            <a:endParaRPr lang="en-US"/>
          </a:p>
        </p:txBody>
      </p:sp>
      <p:sp>
        <p:nvSpPr>
          <p:cNvPr id="5" name="Footer Placeholder 4">
            <a:extLst>
              <a:ext uri="{FF2B5EF4-FFF2-40B4-BE49-F238E27FC236}">
                <a16:creationId xmlns:a16="http://schemas.microsoft.com/office/drawing/2014/main" id="{1290CEAB-BA2A-45E1-85D4-E9283A980DC9}"/>
              </a:ext>
            </a:extLst>
          </p:cNvPr>
          <p:cNvSpPr>
            <a:spLocks noGrp="1"/>
          </p:cNvSpPr>
          <p:nvPr>
            <p:ph type="ftr" sz="quarter" idx="11"/>
          </p:nvPr>
        </p:nvSpPr>
        <p:spPr/>
        <p:txBody>
          <a:bodyPr/>
          <a:lstStyle/>
          <a:p>
            <a:r>
              <a:rPr lang="en-US"/>
              <a:t>Created by Tayo Alebiosu</a:t>
            </a:r>
          </a:p>
        </p:txBody>
      </p:sp>
      <p:sp>
        <p:nvSpPr>
          <p:cNvPr id="6" name="Slide Number Placeholder 5">
            <a:extLst>
              <a:ext uri="{FF2B5EF4-FFF2-40B4-BE49-F238E27FC236}">
                <a16:creationId xmlns:a16="http://schemas.microsoft.com/office/drawing/2014/main" id="{2DF7910E-1B6C-453C-BD05-CCAC70A04669}"/>
              </a:ext>
            </a:extLst>
          </p:cNvPr>
          <p:cNvSpPr>
            <a:spLocks noGrp="1"/>
          </p:cNvSpPr>
          <p:nvPr>
            <p:ph type="sldNum" sz="quarter" idx="12"/>
          </p:nvPr>
        </p:nvSpPr>
        <p:spPr/>
        <p:txBody>
          <a:bodyPr/>
          <a:lstStyle/>
          <a:p>
            <a:fld id="{81D2C36F-4504-47C0-B82F-A167342A2754}" type="slidenum">
              <a:rPr lang="en-US" smtClean="0"/>
              <a:t>18</a:t>
            </a:fld>
            <a:endParaRPr lang="en-US"/>
          </a:p>
        </p:txBody>
      </p:sp>
    </p:spTree>
    <p:extLst>
      <p:ext uri="{BB962C8B-B14F-4D97-AF65-F5344CB8AC3E}">
        <p14:creationId xmlns:p14="http://schemas.microsoft.com/office/powerpoint/2010/main" val="31473266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38FE422-6F52-4797-AFDC-CB1253DF01EE}"/>
              </a:ext>
            </a:extLst>
          </p:cNvPr>
          <p:cNvSpPr>
            <a:spLocks noGrp="1"/>
          </p:cNvSpPr>
          <p:nvPr>
            <p:ph idx="1"/>
          </p:nvPr>
        </p:nvSpPr>
        <p:spPr>
          <a:xfrm>
            <a:off x="838200" y="877288"/>
            <a:ext cx="10399643" cy="5980712"/>
          </a:xfrm>
        </p:spPr>
        <p:txBody>
          <a:bodyPr>
            <a:noAutofit/>
          </a:bodyPr>
          <a:lstStyle/>
          <a:p>
            <a:r>
              <a:rPr lang="en-GB" sz="2800" b="0" i="0" dirty="0">
                <a:solidFill>
                  <a:srgbClr val="222222"/>
                </a:solidFill>
                <a:effectLst/>
                <a:latin typeface="Tw Cen MT" panose="020B0602020104020603" pitchFamily="34" charset="0"/>
              </a:rPr>
              <a:t>Epidemiology continues to be at the forefront of saving lives today through forecasting epidemics and pandemics, and identifying diseases likely to cause outbreaks in the future and implementing forward-planning, targeted and collaborative interventions to minimise fatalities</a:t>
            </a:r>
          </a:p>
          <a:p>
            <a:r>
              <a:rPr lang="en-GB" sz="2800" b="0" i="0" dirty="0">
                <a:solidFill>
                  <a:srgbClr val="222222"/>
                </a:solidFill>
                <a:effectLst/>
                <a:latin typeface="Tw Cen MT" panose="020B0602020104020603" pitchFamily="34" charset="0"/>
              </a:rPr>
              <a:t>Along with increased inequality, and urbanisation, climate change presents new challenges for global health programmes; in light of these, epidemiological research is sure to remain a cornerstone in guiding public health policies in the near future.</a:t>
            </a:r>
            <a:endParaRPr lang="en-GB" sz="2800" dirty="0">
              <a:latin typeface="Tw Cen MT" panose="020B0602020104020603" pitchFamily="34" charset="0"/>
            </a:endParaRPr>
          </a:p>
        </p:txBody>
      </p:sp>
      <p:sp>
        <p:nvSpPr>
          <p:cNvPr id="4" name="Date Placeholder 3">
            <a:extLst>
              <a:ext uri="{FF2B5EF4-FFF2-40B4-BE49-F238E27FC236}">
                <a16:creationId xmlns:a16="http://schemas.microsoft.com/office/drawing/2014/main" id="{2104BEDA-C939-430D-967C-2DD3D30C04AF}"/>
              </a:ext>
            </a:extLst>
          </p:cNvPr>
          <p:cNvSpPr>
            <a:spLocks noGrp="1"/>
          </p:cNvSpPr>
          <p:nvPr>
            <p:ph type="dt" sz="half" idx="10"/>
          </p:nvPr>
        </p:nvSpPr>
        <p:spPr/>
        <p:txBody>
          <a:bodyPr/>
          <a:lstStyle/>
          <a:p>
            <a:fld id="{4D360A5D-3A91-4F2D-A968-C797A45E6751}" type="datetime1">
              <a:rPr lang="en-US" smtClean="0"/>
              <a:t>9/29/2021</a:t>
            </a:fld>
            <a:endParaRPr lang="en-US"/>
          </a:p>
        </p:txBody>
      </p:sp>
      <p:sp>
        <p:nvSpPr>
          <p:cNvPr id="5" name="Footer Placeholder 4">
            <a:extLst>
              <a:ext uri="{FF2B5EF4-FFF2-40B4-BE49-F238E27FC236}">
                <a16:creationId xmlns:a16="http://schemas.microsoft.com/office/drawing/2014/main" id="{43178C05-E3C3-4531-BB78-3FFD01551F3C}"/>
              </a:ext>
            </a:extLst>
          </p:cNvPr>
          <p:cNvSpPr>
            <a:spLocks noGrp="1"/>
          </p:cNvSpPr>
          <p:nvPr>
            <p:ph type="ftr" sz="quarter" idx="11"/>
          </p:nvPr>
        </p:nvSpPr>
        <p:spPr/>
        <p:txBody>
          <a:bodyPr/>
          <a:lstStyle/>
          <a:p>
            <a:r>
              <a:rPr lang="en-US"/>
              <a:t>Created by Tayo Alebiosu</a:t>
            </a:r>
          </a:p>
        </p:txBody>
      </p:sp>
      <p:sp>
        <p:nvSpPr>
          <p:cNvPr id="6" name="Slide Number Placeholder 5">
            <a:extLst>
              <a:ext uri="{FF2B5EF4-FFF2-40B4-BE49-F238E27FC236}">
                <a16:creationId xmlns:a16="http://schemas.microsoft.com/office/drawing/2014/main" id="{C8498836-786F-4743-8856-A0AF2CBE6F7C}"/>
              </a:ext>
            </a:extLst>
          </p:cNvPr>
          <p:cNvSpPr>
            <a:spLocks noGrp="1"/>
          </p:cNvSpPr>
          <p:nvPr>
            <p:ph type="sldNum" sz="quarter" idx="12"/>
          </p:nvPr>
        </p:nvSpPr>
        <p:spPr/>
        <p:txBody>
          <a:bodyPr/>
          <a:lstStyle/>
          <a:p>
            <a:fld id="{81D2C36F-4504-47C0-B82F-A167342A2754}" type="slidenum">
              <a:rPr lang="en-US" smtClean="0"/>
              <a:t>19</a:t>
            </a:fld>
            <a:endParaRPr lang="en-US"/>
          </a:p>
        </p:txBody>
      </p:sp>
    </p:spTree>
    <p:extLst>
      <p:ext uri="{BB962C8B-B14F-4D97-AF65-F5344CB8AC3E}">
        <p14:creationId xmlns:p14="http://schemas.microsoft.com/office/powerpoint/2010/main" val="2998055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Public Health Images, Stock Photos &amp;amp; Vectors | Shutterstock">
            <a:extLst>
              <a:ext uri="{FF2B5EF4-FFF2-40B4-BE49-F238E27FC236}">
                <a16:creationId xmlns:a16="http://schemas.microsoft.com/office/drawing/2014/main" id="{8E734B26-EB1D-43FF-B5C4-EF504E47215F}"/>
              </a:ext>
            </a:extLst>
          </p:cNvPr>
          <p:cNvPicPr>
            <a:picLocks noGrp="1" noChangeAspect="1" noChangeArrowheads="1"/>
          </p:cNvPicPr>
          <p:nvPr>
            <p:ph idx="1"/>
          </p:nvPr>
        </p:nvPicPr>
        <p:blipFill rotWithShape="1">
          <a:blip r:embed="rId2">
            <a:alphaModFix amt="84000"/>
            <a:extLst>
              <a:ext uri="{28A0092B-C50C-407E-A947-70E740481C1C}">
                <a14:useLocalDpi xmlns:a14="http://schemas.microsoft.com/office/drawing/2010/main" val="0"/>
              </a:ext>
            </a:extLst>
          </a:blip>
          <a:srcRect t="14298" r="1" b="4940"/>
          <a:stretch/>
        </p:blipFill>
        <p:spPr bwMode="auto">
          <a:xfrm rot="120000">
            <a:off x="111492" y="-35808"/>
            <a:ext cx="11361376" cy="6587668"/>
          </a:xfrm>
          <a:custGeom>
            <a:avLst/>
            <a:gdLst/>
            <a:ahLst/>
            <a:cxnLst/>
            <a:rect l="l" t="t" r="r" b="b"/>
            <a:pathLst>
              <a:path w="11361376" h="6587668">
                <a:moveTo>
                  <a:pt x="11133312" y="0"/>
                </a:moveTo>
                <a:lnTo>
                  <a:pt x="11361376" y="6530893"/>
                </a:lnTo>
                <a:lnTo>
                  <a:pt x="7192278" y="6531395"/>
                </a:lnTo>
                <a:lnTo>
                  <a:pt x="4598637" y="6531709"/>
                </a:lnTo>
                <a:lnTo>
                  <a:pt x="4597082" y="6531973"/>
                </a:lnTo>
                <a:cubicBezTo>
                  <a:pt x="4535412" y="6538708"/>
                  <a:pt x="4364478" y="6540090"/>
                  <a:pt x="4372669" y="6531915"/>
                </a:cubicBezTo>
                <a:lnTo>
                  <a:pt x="4335737" y="6531741"/>
                </a:lnTo>
                <a:lnTo>
                  <a:pt x="3873595" y="6531796"/>
                </a:lnTo>
                <a:lnTo>
                  <a:pt x="3171960" y="6531882"/>
                </a:lnTo>
                <a:lnTo>
                  <a:pt x="2360308" y="6531979"/>
                </a:lnTo>
                <a:lnTo>
                  <a:pt x="2340879" y="6533764"/>
                </a:lnTo>
                <a:lnTo>
                  <a:pt x="2265207" y="6544794"/>
                </a:lnTo>
                <a:lnTo>
                  <a:pt x="2249045" y="6550979"/>
                </a:lnTo>
                <a:lnTo>
                  <a:pt x="2230185" y="6545700"/>
                </a:lnTo>
                <a:cubicBezTo>
                  <a:pt x="2227868" y="6544145"/>
                  <a:pt x="2225979" y="6542398"/>
                  <a:pt x="2224577" y="6540521"/>
                </a:cubicBezTo>
                <a:lnTo>
                  <a:pt x="2164384" y="6550814"/>
                </a:lnTo>
                <a:lnTo>
                  <a:pt x="2157106" y="6551103"/>
                </a:lnTo>
                <a:lnTo>
                  <a:pt x="2106931" y="6549654"/>
                </a:lnTo>
                <a:lnTo>
                  <a:pt x="2032303" y="6542147"/>
                </a:lnTo>
                <a:lnTo>
                  <a:pt x="2008347" y="6532022"/>
                </a:lnTo>
                <a:lnTo>
                  <a:pt x="1728882" y="6532056"/>
                </a:lnTo>
                <a:lnTo>
                  <a:pt x="1721252" y="6533624"/>
                </a:lnTo>
                <a:cubicBezTo>
                  <a:pt x="1717530" y="6535740"/>
                  <a:pt x="1715534" y="6539175"/>
                  <a:pt x="1716450" y="6544661"/>
                </a:cubicBezTo>
                <a:cubicBezTo>
                  <a:pt x="1707769" y="6544113"/>
                  <a:pt x="1699205" y="6542660"/>
                  <a:pt x="1690573" y="6540981"/>
                </a:cubicBezTo>
                <a:lnTo>
                  <a:pt x="1686049" y="6540117"/>
                </a:lnTo>
                <a:lnTo>
                  <a:pt x="1669233" y="6541653"/>
                </a:lnTo>
                <a:lnTo>
                  <a:pt x="1662896" y="6535843"/>
                </a:lnTo>
                <a:lnTo>
                  <a:pt x="1605928" y="6538251"/>
                </a:lnTo>
                <a:cubicBezTo>
                  <a:pt x="1581587" y="6554047"/>
                  <a:pt x="1535542" y="6546816"/>
                  <a:pt x="1497361" y="6553802"/>
                </a:cubicBezTo>
                <a:lnTo>
                  <a:pt x="1480632" y="6560161"/>
                </a:lnTo>
                <a:lnTo>
                  <a:pt x="1369932" y="6570328"/>
                </a:lnTo>
                <a:lnTo>
                  <a:pt x="1294261" y="6581359"/>
                </a:lnTo>
                <a:lnTo>
                  <a:pt x="1278100" y="6587542"/>
                </a:lnTo>
                <a:lnTo>
                  <a:pt x="1259240" y="6582264"/>
                </a:lnTo>
                <a:cubicBezTo>
                  <a:pt x="1256921" y="6580709"/>
                  <a:pt x="1255033" y="6578963"/>
                  <a:pt x="1253630" y="6577085"/>
                </a:cubicBezTo>
                <a:lnTo>
                  <a:pt x="1193437" y="6587378"/>
                </a:lnTo>
                <a:lnTo>
                  <a:pt x="1186159" y="6587668"/>
                </a:lnTo>
                <a:lnTo>
                  <a:pt x="1135986" y="6586219"/>
                </a:lnTo>
                <a:lnTo>
                  <a:pt x="1061357" y="6578713"/>
                </a:lnTo>
                <a:cubicBezTo>
                  <a:pt x="1036673" y="6572906"/>
                  <a:pt x="1014387" y="6549131"/>
                  <a:pt x="983915" y="6561295"/>
                </a:cubicBezTo>
                <a:cubicBezTo>
                  <a:pt x="990667" y="6547832"/>
                  <a:pt x="947719" y="6565581"/>
                  <a:pt x="939204" y="6554224"/>
                </a:cubicBezTo>
                <a:cubicBezTo>
                  <a:pt x="934201" y="6544778"/>
                  <a:pt x="920007" y="6547961"/>
                  <a:pt x="908100" y="6546089"/>
                </a:cubicBezTo>
                <a:cubicBezTo>
                  <a:pt x="897704" y="6537290"/>
                  <a:pt x="840108" y="6536943"/>
                  <a:pt x="821243" y="6541464"/>
                </a:cubicBezTo>
                <a:cubicBezTo>
                  <a:pt x="769582" y="6560131"/>
                  <a:pt x="715627" y="6526638"/>
                  <a:pt x="674060" y="6540521"/>
                </a:cubicBezTo>
                <a:cubicBezTo>
                  <a:pt x="657331" y="6539685"/>
                  <a:pt x="646277" y="6538077"/>
                  <a:pt x="638238" y="6536347"/>
                </a:cubicBezTo>
                <a:lnTo>
                  <a:pt x="623243" y="6532189"/>
                </a:lnTo>
                <a:lnTo>
                  <a:pt x="37206" y="6532261"/>
                </a:lnTo>
                <a:lnTo>
                  <a:pt x="37207" y="6529952"/>
                </a:lnTo>
                <a:lnTo>
                  <a:pt x="10992" y="6518881"/>
                </a:lnTo>
                <a:cubicBezTo>
                  <a:pt x="4223" y="6512003"/>
                  <a:pt x="30" y="6502511"/>
                  <a:pt x="0" y="6492021"/>
                </a:cubicBezTo>
                <a:lnTo>
                  <a:pt x="377" y="3388514"/>
                </a:lnTo>
                <a:lnTo>
                  <a:pt x="4999" y="3379359"/>
                </a:lnTo>
                <a:lnTo>
                  <a:pt x="421" y="3368165"/>
                </a:lnTo>
                <a:lnTo>
                  <a:pt x="782" y="388756"/>
                </a:lnTo>
                <a:close/>
              </a:path>
            </a:pathLst>
          </a:custGeom>
          <a:noFill/>
          <a:extLst>
            <a:ext uri="{909E8E84-426E-40DD-AFC4-6F175D3DCCD1}">
              <a14:hiddenFill xmlns:a14="http://schemas.microsoft.com/office/drawing/2010/main">
                <a:solidFill>
                  <a:srgbClr val="FFFFFF"/>
                </a:solidFill>
              </a14:hiddenFill>
            </a:ext>
          </a:extLst>
        </p:spPr>
      </p:pic>
      <p:sp>
        <p:nvSpPr>
          <p:cNvPr id="2" name="Footer Placeholder 1">
            <a:extLst>
              <a:ext uri="{FF2B5EF4-FFF2-40B4-BE49-F238E27FC236}">
                <a16:creationId xmlns:a16="http://schemas.microsoft.com/office/drawing/2014/main" id="{630DC4F1-C642-41CF-8C59-3AA19033A04B}"/>
              </a:ext>
            </a:extLst>
          </p:cNvPr>
          <p:cNvSpPr>
            <a:spLocks noGrp="1"/>
          </p:cNvSpPr>
          <p:nvPr>
            <p:ph type="ftr" sz="quarter" idx="11"/>
          </p:nvPr>
        </p:nvSpPr>
        <p:spPr/>
        <p:txBody>
          <a:bodyPr/>
          <a:lstStyle/>
          <a:p>
            <a:r>
              <a:rPr lang="en-US"/>
              <a:t>Created by Tayo Alebiosu</a:t>
            </a:r>
          </a:p>
        </p:txBody>
      </p:sp>
      <p:sp>
        <p:nvSpPr>
          <p:cNvPr id="3" name="Date Placeholder 2">
            <a:extLst>
              <a:ext uri="{FF2B5EF4-FFF2-40B4-BE49-F238E27FC236}">
                <a16:creationId xmlns:a16="http://schemas.microsoft.com/office/drawing/2014/main" id="{3E3FB5A6-576D-4E89-B824-FC6F8D465249}"/>
              </a:ext>
            </a:extLst>
          </p:cNvPr>
          <p:cNvSpPr>
            <a:spLocks noGrp="1"/>
          </p:cNvSpPr>
          <p:nvPr>
            <p:ph type="dt" sz="half" idx="10"/>
          </p:nvPr>
        </p:nvSpPr>
        <p:spPr/>
        <p:txBody>
          <a:bodyPr/>
          <a:lstStyle/>
          <a:p>
            <a:fld id="{45F3A02B-7DF9-44F1-A141-91C481041FDA}" type="datetime1">
              <a:rPr lang="en-US" smtClean="0"/>
              <a:t>9/29/2021</a:t>
            </a:fld>
            <a:endParaRPr lang="en-US"/>
          </a:p>
        </p:txBody>
      </p:sp>
      <p:sp>
        <p:nvSpPr>
          <p:cNvPr id="4" name="Slide Number Placeholder 3">
            <a:extLst>
              <a:ext uri="{FF2B5EF4-FFF2-40B4-BE49-F238E27FC236}">
                <a16:creationId xmlns:a16="http://schemas.microsoft.com/office/drawing/2014/main" id="{7D45E1D3-9034-42A6-9594-4113115C3B69}"/>
              </a:ext>
            </a:extLst>
          </p:cNvPr>
          <p:cNvSpPr>
            <a:spLocks noGrp="1"/>
          </p:cNvSpPr>
          <p:nvPr>
            <p:ph type="sldNum" sz="quarter" idx="12"/>
          </p:nvPr>
        </p:nvSpPr>
        <p:spPr/>
        <p:txBody>
          <a:bodyPr/>
          <a:lstStyle/>
          <a:p>
            <a:fld id="{81D2C36F-4504-47C0-B82F-A167342A2754}" type="slidenum">
              <a:rPr lang="en-US" smtClean="0"/>
              <a:t>2</a:t>
            </a:fld>
            <a:endParaRPr lang="en-US"/>
          </a:p>
        </p:txBody>
      </p:sp>
    </p:spTree>
    <p:extLst>
      <p:ext uri="{BB962C8B-B14F-4D97-AF65-F5344CB8AC3E}">
        <p14:creationId xmlns:p14="http://schemas.microsoft.com/office/powerpoint/2010/main" val="16251689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C787D79-B1C3-4986-A295-A081FE1E9B2B}"/>
              </a:ext>
            </a:extLst>
          </p:cNvPr>
          <p:cNvSpPr>
            <a:spLocks noGrp="1"/>
          </p:cNvSpPr>
          <p:nvPr>
            <p:ph idx="1"/>
          </p:nvPr>
        </p:nvSpPr>
        <p:spPr>
          <a:xfrm>
            <a:off x="636104" y="781878"/>
            <a:ext cx="10571922" cy="4778734"/>
          </a:xfrm>
        </p:spPr>
        <p:txBody>
          <a:bodyPr>
            <a:normAutofit fontScale="92500"/>
          </a:bodyPr>
          <a:lstStyle/>
          <a:p>
            <a:pPr marL="0" indent="0" algn="l">
              <a:buNone/>
            </a:pPr>
            <a:r>
              <a:rPr lang="en-GB" sz="2800" b="1" i="0" dirty="0">
                <a:solidFill>
                  <a:schemeClr val="tx2"/>
                </a:solidFill>
                <a:effectLst/>
                <a:highlight>
                  <a:srgbClr val="FFFF00"/>
                </a:highlight>
                <a:latin typeface="Tw Cen MT" panose="020B0602020104020603" pitchFamily="34" charset="0"/>
              </a:rPr>
              <a:t>How epidemiologists track diseases</a:t>
            </a:r>
          </a:p>
          <a:p>
            <a:pPr algn="l"/>
            <a:r>
              <a:rPr lang="en-GB" sz="2800" b="0" i="0" dirty="0">
                <a:solidFill>
                  <a:srgbClr val="191B1B"/>
                </a:solidFill>
                <a:effectLst/>
                <a:latin typeface="Tw Cen MT" panose="020B0602020104020603" pitchFamily="34" charset="0"/>
              </a:rPr>
              <a:t>Epidemiology centres around the idea that disease and illness do not exist randomly or in a bubble. </a:t>
            </a:r>
          </a:p>
          <a:p>
            <a:pPr algn="l"/>
            <a:r>
              <a:rPr lang="en-GB" sz="2800" b="0" i="0" dirty="0">
                <a:solidFill>
                  <a:srgbClr val="191B1B"/>
                </a:solidFill>
                <a:effectLst/>
                <a:latin typeface="Tw Cen MT" panose="020B0602020104020603" pitchFamily="34" charset="0"/>
              </a:rPr>
              <a:t>Epidemiologists conduct research to establish the factors that lead to public health issues, the appropriate responses, interventions, and solutions.</a:t>
            </a:r>
          </a:p>
          <a:p>
            <a:pPr algn="l"/>
            <a:r>
              <a:rPr lang="en-GB" sz="2800" b="0" i="0" dirty="0">
                <a:solidFill>
                  <a:srgbClr val="191B1B"/>
                </a:solidFill>
                <a:effectLst/>
                <a:highlight>
                  <a:srgbClr val="FFFF00"/>
                </a:highlight>
                <a:latin typeface="Tw Cen MT" panose="020B0602020104020603" pitchFamily="34" charset="0"/>
              </a:rPr>
              <a:t>By using research</a:t>
            </a:r>
            <a:r>
              <a:rPr lang="en-GB" sz="2800" b="0" i="0" dirty="0">
                <a:solidFill>
                  <a:srgbClr val="191B1B"/>
                </a:solidFill>
                <a:effectLst/>
                <a:latin typeface="Tw Cen MT" panose="020B0602020104020603" pitchFamily="34" charset="0"/>
              </a:rPr>
              <a:t>—from the field and in the lab—and statistical analysis, epidemiologists can track disease and predict its future outcomes.</a:t>
            </a:r>
          </a:p>
          <a:p>
            <a:pPr algn="l"/>
            <a:r>
              <a:rPr lang="en-GB" sz="2800" b="0" i="0" dirty="0">
                <a:solidFill>
                  <a:srgbClr val="191B1B"/>
                </a:solidFill>
                <a:effectLst/>
                <a:latin typeface="Tw Cen MT" panose="020B0602020104020603" pitchFamily="34" charset="0"/>
              </a:rPr>
              <a:t> In the case of COVID-19, this analysis requires heavy data surveillance, collection, and interpretation. </a:t>
            </a:r>
          </a:p>
          <a:p>
            <a:endParaRPr lang="en-GB" dirty="0"/>
          </a:p>
        </p:txBody>
      </p:sp>
    </p:spTree>
    <p:extLst>
      <p:ext uri="{BB962C8B-B14F-4D97-AF65-F5344CB8AC3E}">
        <p14:creationId xmlns:p14="http://schemas.microsoft.com/office/powerpoint/2010/main" val="24407135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612554F-324B-4E22-8F35-C5F2F9C4C52D}"/>
              </a:ext>
            </a:extLst>
          </p:cNvPr>
          <p:cNvSpPr>
            <a:spLocks noGrp="1"/>
          </p:cNvSpPr>
          <p:nvPr>
            <p:ph idx="1"/>
          </p:nvPr>
        </p:nvSpPr>
        <p:spPr>
          <a:xfrm>
            <a:off x="516835" y="703687"/>
            <a:ext cx="10893287" cy="5436617"/>
          </a:xfrm>
        </p:spPr>
        <p:txBody>
          <a:bodyPr>
            <a:normAutofit lnSpcReduction="10000"/>
          </a:bodyPr>
          <a:lstStyle/>
          <a:p>
            <a:r>
              <a:rPr lang="en-GB" sz="2800" b="0" i="0" dirty="0">
                <a:solidFill>
                  <a:srgbClr val="4A4C4D"/>
                </a:solidFill>
                <a:effectLst/>
                <a:latin typeface="Tw Cen MT" panose="020B0602020104020603" pitchFamily="34" charset="0"/>
              </a:rPr>
              <a:t>A key feature of epidemiology is the </a:t>
            </a:r>
            <a:r>
              <a:rPr lang="en-GB" sz="2800" b="0" i="0" dirty="0">
                <a:solidFill>
                  <a:srgbClr val="4A4C4D"/>
                </a:solidFill>
                <a:effectLst/>
                <a:highlight>
                  <a:srgbClr val="FFFF00"/>
                </a:highlight>
                <a:latin typeface="Tw Cen MT" panose="020B0602020104020603" pitchFamily="34" charset="0"/>
              </a:rPr>
              <a:t>measurement of disease outcomes </a:t>
            </a:r>
            <a:r>
              <a:rPr lang="en-GB" sz="2800" b="0" i="0" dirty="0">
                <a:solidFill>
                  <a:srgbClr val="4A4C4D"/>
                </a:solidFill>
                <a:effectLst/>
                <a:latin typeface="Tw Cen MT" panose="020B0602020104020603" pitchFamily="34" charset="0"/>
              </a:rPr>
              <a:t>in relation to a </a:t>
            </a:r>
            <a:r>
              <a:rPr lang="en-GB" sz="2800" b="0" i="1" dirty="0">
                <a:solidFill>
                  <a:srgbClr val="4A4C4D"/>
                </a:solidFill>
                <a:effectLst/>
                <a:latin typeface="Tw Cen MT" panose="020B0602020104020603" pitchFamily="34" charset="0"/>
              </a:rPr>
              <a:t>population at risk</a:t>
            </a:r>
            <a:r>
              <a:rPr lang="en-GB" sz="2800" b="0" i="0" dirty="0">
                <a:solidFill>
                  <a:srgbClr val="4A4C4D"/>
                </a:solidFill>
                <a:effectLst/>
                <a:latin typeface="Tw Cen MT" panose="020B0602020104020603" pitchFamily="34" charset="0"/>
              </a:rPr>
              <a:t>. The population at risk is the group of people, healthy or sick, who would be counted as cases if they had the disease being studied. </a:t>
            </a:r>
          </a:p>
          <a:p>
            <a:r>
              <a:rPr lang="en-GB" sz="2800" b="0" i="0" dirty="0">
                <a:solidFill>
                  <a:schemeClr val="tx1"/>
                </a:solidFill>
                <a:effectLst/>
                <a:highlight>
                  <a:srgbClr val="FFFF00"/>
                </a:highlight>
                <a:latin typeface="Tw Cen MT" panose="020B0602020104020603" pitchFamily="34" charset="0"/>
              </a:rPr>
              <a:t>For example</a:t>
            </a:r>
            <a:r>
              <a:rPr lang="en-GB" sz="2800" b="0" i="0" dirty="0">
                <a:solidFill>
                  <a:srgbClr val="4A4C4D"/>
                </a:solidFill>
                <a:effectLst/>
                <a:latin typeface="Tw Cen MT" panose="020B0602020104020603" pitchFamily="34" charset="0"/>
              </a:rPr>
              <a:t>, if a general practitioner were measuring how often patients consult him about deafness, the population at risk would comprise those people on his list (and perhaps also of his partners) who might see him about a hearing problem if they had one. </a:t>
            </a:r>
          </a:p>
          <a:p>
            <a:r>
              <a:rPr lang="en-GB" sz="2800" b="0" i="0" dirty="0">
                <a:solidFill>
                  <a:srgbClr val="4A4C4D"/>
                </a:solidFill>
                <a:effectLst/>
                <a:latin typeface="Tw Cen MT" panose="020B0602020104020603" pitchFamily="34" charset="0"/>
              </a:rPr>
              <a:t>Patients who, though still on the list, had moved to another area would not consult that doctor. They would therefore not belong to the population at risk</a:t>
            </a:r>
            <a:r>
              <a:rPr lang="en-GB" sz="2400" b="0" i="0" dirty="0">
                <a:solidFill>
                  <a:srgbClr val="4A4C4D"/>
                </a:solidFill>
                <a:effectLst/>
                <a:latin typeface="Tw Cen MT" panose="020B0602020104020603" pitchFamily="34" charset="0"/>
              </a:rPr>
              <a:t>.</a:t>
            </a:r>
            <a:endParaRPr lang="en-GB" sz="2400" dirty="0">
              <a:latin typeface="Tw Cen MT" panose="020B0602020104020603" pitchFamily="34" charset="0"/>
            </a:endParaRPr>
          </a:p>
        </p:txBody>
      </p:sp>
      <p:sp>
        <p:nvSpPr>
          <p:cNvPr id="4" name="Date Placeholder 3">
            <a:extLst>
              <a:ext uri="{FF2B5EF4-FFF2-40B4-BE49-F238E27FC236}">
                <a16:creationId xmlns:a16="http://schemas.microsoft.com/office/drawing/2014/main" id="{77FCF24F-7D51-40A9-B2CC-CEC95E07F593}"/>
              </a:ext>
            </a:extLst>
          </p:cNvPr>
          <p:cNvSpPr>
            <a:spLocks noGrp="1"/>
          </p:cNvSpPr>
          <p:nvPr>
            <p:ph type="dt" sz="half" idx="10"/>
          </p:nvPr>
        </p:nvSpPr>
        <p:spPr/>
        <p:txBody>
          <a:bodyPr/>
          <a:lstStyle/>
          <a:p>
            <a:fld id="{D6D9F8A9-AA56-4839-8E60-99694D6DD98F}" type="datetime1">
              <a:rPr lang="en-US" smtClean="0"/>
              <a:t>9/29/2021</a:t>
            </a:fld>
            <a:endParaRPr lang="en-US"/>
          </a:p>
        </p:txBody>
      </p:sp>
      <p:sp>
        <p:nvSpPr>
          <p:cNvPr id="5" name="Footer Placeholder 4">
            <a:extLst>
              <a:ext uri="{FF2B5EF4-FFF2-40B4-BE49-F238E27FC236}">
                <a16:creationId xmlns:a16="http://schemas.microsoft.com/office/drawing/2014/main" id="{86B72B83-8FF7-41A2-800D-A99C8A76DC0D}"/>
              </a:ext>
            </a:extLst>
          </p:cNvPr>
          <p:cNvSpPr>
            <a:spLocks noGrp="1"/>
          </p:cNvSpPr>
          <p:nvPr>
            <p:ph type="ftr" sz="quarter" idx="11"/>
          </p:nvPr>
        </p:nvSpPr>
        <p:spPr/>
        <p:txBody>
          <a:bodyPr/>
          <a:lstStyle/>
          <a:p>
            <a:r>
              <a:rPr lang="en-US"/>
              <a:t>Created by Tayo Alebiosu</a:t>
            </a:r>
          </a:p>
        </p:txBody>
      </p:sp>
      <p:sp>
        <p:nvSpPr>
          <p:cNvPr id="6" name="Slide Number Placeholder 5">
            <a:extLst>
              <a:ext uri="{FF2B5EF4-FFF2-40B4-BE49-F238E27FC236}">
                <a16:creationId xmlns:a16="http://schemas.microsoft.com/office/drawing/2014/main" id="{16C4DB91-900D-41E5-AB5B-4A892F629489}"/>
              </a:ext>
            </a:extLst>
          </p:cNvPr>
          <p:cNvSpPr>
            <a:spLocks noGrp="1"/>
          </p:cNvSpPr>
          <p:nvPr>
            <p:ph type="sldNum" sz="quarter" idx="12"/>
          </p:nvPr>
        </p:nvSpPr>
        <p:spPr/>
        <p:txBody>
          <a:bodyPr/>
          <a:lstStyle/>
          <a:p>
            <a:fld id="{81D2C36F-4504-47C0-B82F-A167342A2754}" type="slidenum">
              <a:rPr lang="en-US" smtClean="0"/>
              <a:t>21</a:t>
            </a:fld>
            <a:endParaRPr lang="en-US"/>
          </a:p>
        </p:txBody>
      </p:sp>
    </p:spTree>
    <p:extLst>
      <p:ext uri="{BB962C8B-B14F-4D97-AF65-F5344CB8AC3E}">
        <p14:creationId xmlns:p14="http://schemas.microsoft.com/office/powerpoint/2010/main" val="2781425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667F58C-A088-4D91-B40E-CC75CCFAAF74}"/>
              </a:ext>
            </a:extLst>
          </p:cNvPr>
          <p:cNvSpPr>
            <a:spLocks noGrp="1"/>
          </p:cNvSpPr>
          <p:nvPr>
            <p:ph idx="1"/>
          </p:nvPr>
        </p:nvSpPr>
        <p:spPr>
          <a:xfrm>
            <a:off x="530086" y="-1"/>
            <a:ext cx="10972801" cy="6347791"/>
          </a:xfrm>
        </p:spPr>
        <p:txBody>
          <a:bodyPr>
            <a:noAutofit/>
          </a:bodyPr>
          <a:lstStyle/>
          <a:p>
            <a:pPr marL="0" indent="0">
              <a:buNone/>
            </a:pPr>
            <a:r>
              <a:rPr lang="en-GB" sz="2600" b="1" dirty="0">
                <a:solidFill>
                  <a:schemeClr val="tx1"/>
                </a:solidFill>
                <a:latin typeface="Tw Cen MT" panose="020B0602020104020603" pitchFamily="34" charset="0"/>
              </a:rPr>
              <a:t>    </a:t>
            </a:r>
            <a:r>
              <a:rPr lang="en-GB" sz="2600" b="1" dirty="0">
                <a:solidFill>
                  <a:schemeClr val="tx1"/>
                </a:solidFill>
                <a:highlight>
                  <a:srgbClr val="FFFF00"/>
                </a:highlight>
                <a:latin typeface="Tw Cen MT" panose="020B0602020104020603" pitchFamily="34" charset="0"/>
              </a:rPr>
              <a:t>The objective of epidemiology </a:t>
            </a:r>
          </a:p>
          <a:p>
            <a:r>
              <a:rPr lang="en-GB" sz="2800" dirty="0">
                <a:solidFill>
                  <a:schemeClr val="tx1"/>
                </a:solidFill>
                <a:latin typeface="Tw Cen MT" panose="020B0602020104020603" pitchFamily="34" charset="0"/>
              </a:rPr>
              <a:t>Is to figure out what causes different health outcomes in different groups of people. </a:t>
            </a:r>
          </a:p>
          <a:p>
            <a:pPr marL="0" indent="0">
              <a:buNone/>
            </a:pPr>
            <a:endParaRPr lang="en-GB" sz="2800" dirty="0">
              <a:solidFill>
                <a:schemeClr val="tx1"/>
              </a:solidFill>
              <a:latin typeface="Tw Cen MT" panose="020B0602020104020603" pitchFamily="34" charset="0"/>
            </a:endParaRPr>
          </a:p>
          <a:p>
            <a:r>
              <a:rPr lang="en-GB" sz="2800" dirty="0">
                <a:solidFill>
                  <a:schemeClr val="tx1"/>
                </a:solidFill>
                <a:latin typeface="Tw Cen MT" panose="020B0602020104020603" pitchFamily="34" charset="0"/>
              </a:rPr>
              <a:t>These groups can be as small as a </a:t>
            </a:r>
            <a:r>
              <a:rPr lang="en-GB" sz="2800" dirty="0" err="1">
                <a:solidFill>
                  <a:schemeClr val="tx1"/>
                </a:solidFill>
                <a:latin typeface="Tw Cen MT" panose="020B0602020104020603" pitchFamily="34" charset="0"/>
              </a:rPr>
              <a:t>neighborhood</a:t>
            </a:r>
            <a:r>
              <a:rPr lang="en-GB" sz="2800" dirty="0">
                <a:solidFill>
                  <a:schemeClr val="tx1"/>
                </a:solidFill>
                <a:latin typeface="Tw Cen MT" panose="020B0602020104020603" pitchFamily="34" charset="0"/>
              </a:rPr>
              <a:t> or as large as the global population. </a:t>
            </a:r>
          </a:p>
          <a:p>
            <a:r>
              <a:rPr lang="en-GB" sz="2800" dirty="0">
                <a:solidFill>
                  <a:schemeClr val="tx1"/>
                </a:solidFill>
                <a:latin typeface="Tw Cen MT" panose="020B0602020104020603" pitchFamily="34" charset="0"/>
              </a:rPr>
              <a:t>Epidemiologists look at </a:t>
            </a:r>
            <a:r>
              <a:rPr lang="en-GB" sz="2800" dirty="0">
                <a:solidFill>
                  <a:schemeClr val="tx1"/>
                </a:solidFill>
                <a:highlight>
                  <a:srgbClr val="FFFF00"/>
                </a:highlight>
                <a:latin typeface="Tw Cen MT" panose="020B0602020104020603" pitchFamily="34" charset="0"/>
              </a:rPr>
              <a:t>symptoms</a:t>
            </a:r>
            <a:r>
              <a:rPr lang="en-GB" sz="2800" dirty="0">
                <a:solidFill>
                  <a:schemeClr val="tx1"/>
                </a:solidFill>
                <a:latin typeface="Tw Cen MT" panose="020B0602020104020603" pitchFamily="34" charset="0"/>
              </a:rPr>
              <a:t>, </a:t>
            </a:r>
            <a:r>
              <a:rPr lang="en-GB" sz="2800" dirty="0">
                <a:solidFill>
                  <a:schemeClr val="tx1"/>
                </a:solidFill>
                <a:highlight>
                  <a:srgbClr val="00FFFF"/>
                </a:highlight>
                <a:latin typeface="Tw Cen MT" panose="020B0602020104020603" pitchFamily="34" charset="0"/>
              </a:rPr>
              <a:t>patterns</a:t>
            </a:r>
            <a:r>
              <a:rPr lang="en-GB" sz="2800" dirty="0">
                <a:solidFill>
                  <a:schemeClr val="tx1"/>
                </a:solidFill>
                <a:latin typeface="Tw Cen MT" panose="020B0602020104020603" pitchFamily="34" charset="0"/>
              </a:rPr>
              <a:t>, and </a:t>
            </a:r>
            <a:r>
              <a:rPr lang="en-GB" sz="2800" dirty="0">
                <a:solidFill>
                  <a:schemeClr val="tx1"/>
                </a:solidFill>
                <a:highlight>
                  <a:srgbClr val="FFFF00"/>
                </a:highlight>
                <a:latin typeface="Tw Cen MT" panose="020B0602020104020603" pitchFamily="34" charset="0"/>
              </a:rPr>
              <a:t>other factors</a:t>
            </a:r>
            <a:r>
              <a:rPr lang="en-GB" sz="2800" dirty="0">
                <a:solidFill>
                  <a:schemeClr val="tx1"/>
                </a:solidFill>
                <a:latin typeface="Tw Cen MT" panose="020B0602020104020603" pitchFamily="34" charset="0"/>
              </a:rPr>
              <a:t>. </a:t>
            </a:r>
          </a:p>
          <a:p>
            <a:r>
              <a:rPr lang="en-GB" sz="2800" dirty="0">
                <a:solidFill>
                  <a:schemeClr val="tx1"/>
                </a:solidFill>
                <a:latin typeface="Tw Cen MT" panose="020B0602020104020603" pitchFamily="34" charset="0"/>
              </a:rPr>
              <a:t>They use data to figure out how they can solve epidemics and prevent future ones.</a:t>
            </a:r>
          </a:p>
        </p:txBody>
      </p:sp>
    </p:spTree>
    <p:extLst>
      <p:ext uri="{BB962C8B-B14F-4D97-AF65-F5344CB8AC3E}">
        <p14:creationId xmlns:p14="http://schemas.microsoft.com/office/powerpoint/2010/main" val="40909864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D9F0F1C-A709-4969-A52F-413D8B296475}"/>
              </a:ext>
            </a:extLst>
          </p:cNvPr>
          <p:cNvSpPr>
            <a:spLocks noGrp="1"/>
          </p:cNvSpPr>
          <p:nvPr>
            <p:ph idx="1"/>
          </p:nvPr>
        </p:nvSpPr>
        <p:spPr>
          <a:xfrm>
            <a:off x="755374" y="702365"/>
            <a:ext cx="10598426" cy="5308821"/>
          </a:xfrm>
        </p:spPr>
        <p:txBody>
          <a:bodyPr>
            <a:normAutofit/>
          </a:bodyPr>
          <a:lstStyle/>
          <a:p>
            <a:pPr marL="0" indent="0">
              <a:buNone/>
            </a:pPr>
            <a:r>
              <a:rPr lang="en-GB" sz="2800" b="1" dirty="0">
                <a:solidFill>
                  <a:schemeClr val="tx1"/>
                </a:solidFill>
                <a:highlight>
                  <a:srgbClr val="FFFF00"/>
                </a:highlight>
                <a:latin typeface="Tw Cen MT" panose="020B0602020104020603" pitchFamily="34" charset="0"/>
              </a:rPr>
              <a:t>The objective of epidemiology </a:t>
            </a:r>
          </a:p>
          <a:p>
            <a:r>
              <a:rPr lang="en-GB" sz="2800" dirty="0">
                <a:solidFill>
                  <a:schemeClr val="tx1"/>
                </a:solidFill>
                <a:latin typeface="Tw Cen MT" panose="020B0602020104020603" pitchFamily="34" charset="0"/>
              </a:rPr>
              <a:t>Yes, epidemiologists do study diseases, but they also study things like terrorism, environmental damage, and natural disasters. </a:t>
            </a:r>
          </a:p>
          <a:p>
            <a:r>
              <a:rPr lang="en-GB" sz="2800" dirty="0">
                <a:solidFill>
                  <a:schemeClr val="tx1"/>
                </a:solidFill>
                <a:latin typeface="Tw Cen MT" panose="020B0602020104020603" pitchFamily="34" charset="0"/>
              </a:rPr>
              <a:t>Basically, if something can impact a community’s overall health, epidemiologists study it. </a:t>
            </a:r>
          </a:p>
          <a:p>
            <a:r>
              <a:rPr lang="en-GB" sz="2800" dirty="0">
                <a:solidFill>
                  <a:schemeClr val="tx1"/>
                </a:solidFill>
                <a:latin typeface="Tw Cen MT" panose="020B0602020104020603" pitchFamily="34" charset="0"/>
              </a:rPr>
              <a:t>As a result, the functions of epidemiology lead to healthier, safer communities.</a:t>
            </a:r>
          </a:p>
          <a:p>
            <a:r>
              <a:rPr lang="en-GB" sz="2800" dirty="0">
                <a:solidFill>
                  <a:schemeClr val="tx1"/>
                </a:solidFill>
                <a:latin typeface="Tw Cen MT" panose="020B0602020104020603" pitchFamily="34" charset="0"/>
              </a:rPr>
              <a:t>A lot of people think of diseases when they hear “epidemiology.” </a:t>
            </a:r>
            <a:r>
              <a:rPr lang="en-GB" sz="2800" dirty="0">
                <a:solidFill>
                  <a:schemeClr val="tx1"/>
                </a:solidFill>
                <a:highlight>
                  <a:srgbClr val="FFFF00"/>
                </a:highlight>
                <a:latin typeface="Tw Cen MT" panose="020B0602020104020603" pitchFamily="34" charset="0"/>
              </a:rPr>
              <a:t>However</a:t>
            </a:r>
            <a:r>
              <a:rPr lang="en-GB" sz="2800" dirty="0">
                <a:solidFill>
                  <a:schemeClr val="tx1"/>
                </a:solidFill>
                <a:latin typeface="Tw Cen MT" panose="020B0602020104020603" pitchFamily="34" charset="0"/>
              </a:rPr>
              <a:t>, the scope of epidemiology goes much further than that. </a:t>
            </a:r>
          </a:p>
          <a:p>
            <a:endParaRPr lang="en-GB" sz="2800" dirty="0">
              <a:solidFill>
                <a:schemeClr val="tx1"/>
              </a:solidFill>
              <a:latin typeface="Tw Cen MT" panose="020B0602020104020603" pitchFamily="34" charset="0"/>
            </a:endParaRPr>
          </a:p>
          <a:p>
            <a:endParaRPr lang="en-GB" dirty="0"/>
          </a:p>
        </p:txBody>
      </p:sp>
    </p:spTree>
    <p:extLst>
      <p:ext uri="{BB962C8B-B14F-4D97-AF65-F5344CB8AC3E}">
        <p14:creationId xmlns:p14="http://schemas.microsoft.com/office/powerpoint/2010/main" val="38586275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9F29C21-F4A9-4FE5-A53A-107C6EA5A71F}"/>
              </a:ext>
            </a:extLst>
          </p:cNvPr>
          <p:cNvSpPr>
            <a:spLocks noGrp="1"/>
          </p:cNvSpPr>
          <p:nvPr>
            <p:ph idx="1"/>
          </p:nvPr>
        </p:nvSpPr>
        <p:spPr>
          <a:xfrm>
            <a:off x="702365" y="636104"/>
            <a:ext cx="10800522" cy="5830957"/>
          </a:xfrm>
        </p:spPr>
        <p:txBody>
          <a:bodyPr>
            <a:normAutofit lnSpcReduction="10000"/>
          </a:bodyPr>
          <a:lstStyle/>
          <a:p>
            <a:pPr marL="0" indent="0">
              <a:buNone/>
            </a:pPr>
            <a:r>
              <a:rPr lang="en-GB" sz="3000" b="1" i="0" dirty="0">
                <a:solidFill>
                  <a:srgbClr val="222222"/>
                </a:solidFill>
                <a:effectLst/>
                <a:latin typeface="Harding"/>
              </a:rPr>
              <a:t>Role of Epidemiology  </a:t>
            </a:r>
            <a:r>
              <a:rPr lang="en-GB" sz="3000" b="1" dirty="0">
                <a:solidFill>
                  <a:srgbClr val="FF0000"/>
                </a:solidFill>
                <a:effectLst/>
                <a:latin typeface="Times New Roman" panose="02020603050405020304" pitchFamily="18" charset="0"/>
                <a:ea typeface="Calibri" panose="020F0502020204030204" pitchFamily="34" charset="0"/>
              </a:rPr>
              <a:t>in Public </a:t>
            </a:r>
            <a:r>
              <a:rPr lang="en-GB" sz="3000" b="1" dirty="0">
                <a:solidFill>
                  <a:srgbClr val="FF0000"/>
                </a:solidFill>
                <a:latin typeface="Times New Roman" panose="02020603050405020304" pitchFamily="18" charset="0"/>
                <a:ea typeface="Calibri" panose="020F0502020204030204" pitchFamily="34" charset="0"/>
              </a:rPr>
              <a:t>H</a:t>
            </a:r>
            <a:r>
              <a:rPr lang="en-GB" sz="3000" b="1" dirty="0">
                <a:solidFill>
                  <a:srgbClr val="FF0000"/>
                </a:solidFill>
                <a:effectLst/>
                <a:latin typeface="Times New Roman" panose="02020603050405020304" pitchFamily="18" charset="0"/>
                <a:ea typeface="Calibri" panose="020F0502020204030204" pitchFamily="34" charset="0"/>
              </a:rPr>
              <a:t>ealth</a:t>
            </a:r>
            <a:r>
              <a:rPr lang="en-GB" sz="3000" dirty="0">
                <a:solidFill>
                  <a:srgbClr val="FF0000"/>
                </a:solidFill>
                <a:effectLst/>
                <a:latin typeface="Times New Roman" panose="02020603050405020304" pitchFamily="18" charset="0"/>
                <a:ea typeface="Calibri" panose="020F0502020204030204" pitchFamily="34" charset="0"/>
              </a:rPr>
              <a:t> </a:t>
            </a:r>
          </a:p>
          <a:p>
            <a:r>
              <a:rPr lang="en-GB" sz="2400" b="0" i="0" dirty="0">
                <a:solidFill>
                  <a:srgbClr val="222222"/>
                </a:solidFill>
                <a:effectLst/>
                <a:latin typeface="Harding"/>
              </a:rPr>
              <a:t>Epidemiology is a science of high importance</a:t>
            </a:r>
          </a:p>
          <a:p>
            <a:r>
              <a:rPr lang="en-GB" sz="2400" b="0" i="0" dirty="0">
                <a:solidFill>
                  <a:srgbClr val="222222"/>
                </a:solidFill>
                <a:effectLst/>
                <a:latin typeface="Harding"/>
              </a:rPr>
              <a:t>While the exact number of people whose lives have been saved by epidemiological research may not be possible to calculate, its importance in enhancing life quality and longevity cannot be overlooked.</a:t>
            </a:r>
          </a:p>
          <a:p>
            <a:r>
              <a:rPr lang="en-GB" sz="2400" b="0" i="0" dirty="0">
                <a:solidFill>
                  <a:srgbClr val="222222"/>
                </a:solidFill>
                <a:effectLst/>
                <a:latin typeface="Harding"/>
              </a:rPr>
              <a:t>Epidemiology continues to be at the forefront of saving lives today through </a:t>
            </a:r>
            <a:r>
              <a:rPr lang="en-GB" sz="2400" b="0" i="0" dirty="0">
                <a:solidFill>
                  <a:srgbClr val="222222"/>
                </a:solidFill>
                <a:effectLst/>
                <a:highlight>
                  <a:srgbClr val="FFFF00"/>
                </a:highlight>
                <a:latin typeface="Harding"/>
              </a:rPr>
              <a:t>forecasting epidemics and pandemics</a:t>
            </a:r>
            <a:r>
              <a:rPr lang="en-GB" sz="2400" b="0" i="0" dirty="0">
                <a:solidFill>
                  <a:srgbClr val="222222"/>
                </a:solidFill>
                <a:effectLst/>
                <a:latin typeface="Harding"/>
              </a:rPr>
              <a:t>, and </a:t>
            </a:r>
            <a:r>
              <a:rPr lang="en-GB" sz="2400" b="0" i="0" dirty="0">
                <a:solidFill>
                  <a:srgbClr val="222222"/>
                </a:solidFill>
                <a:effectLst/>
                <a:highlight>
                  <a:srgbClr val="00FFFF"/>
                </a:highlight>
                <a:latin typeface="Harding"/>
              </a:rPr>
              <a:t>identifying diseases </a:t>
            </a:r>
            <a:r>
              <a:rPr lang="en-GB" sz="2400" b="0" i="0" dirty="0">
                <a:solidFill>
                  <a:srgbClr val="222222"/>
                </a:solidFill>
                <a:effectLst/>
                <a:latin typeface="Harding"/>
              </a:rPr>
              <a:t>likely to cause outbreaks in the future and </a:t>
            </a:r>
            <a:r>
              <a:rPr lang="en-GB" sz="2400" b="0" i="0" dirty="0">
                <a:solidFill>
                  <a:schemeClr val="bg1"/>
                </a:solidFill>
                <a:effectLst/>
                <a:highlight>
                  <a:srgbClr val="008000"/>
                </a:highlight>
                <a:latin typeface="Harding"/>
              </a:rPr>
              <a:t>implementing forward-planning</a:t>
            </a:r>
            <a:r>
              <a:rPr lang="en-GB" sz="2400" b="0" i="0" dirty="0">
                <a:solidFill>
                  <a:srgbClr val="222222"/>
                </a:solidFill>
                <a:effectLst/>
                <a:latin typeface="Harding"/>
              </a:rPr>
              <a:t>, targeted and collaborative interventions to minimise fatalities.</a:t>
            </a:r>
          </a:p>
          <a:p>
            <a:r>
              <a:rPr lang="en-GB" sz="2400" b="0" i="0" dirty="0">
                <a:solidFill>
                  <a:srgbClr val="202124"/>
                </a:solidFill>
                <a:effectLst/>
                <a:latin typeface="arial" panose="020B0604020202020204" pitchFamily="34" charset="0"/>
              </a:rPr>
              <a:t>Epidemiological methods are used for disease surveillance to identify which hazards are the most important. </a:t>
            </a:r>
          </a:p>
          <a:p>
            <a:r>
              <a:rPr lang="en-GB" sz="2400" b="0" i="0" dirty="0">
                <a:solidFill>
                  <a:srgbClr val="202124"/>
                </a:solidFill>
                <a:effectLst/>
                <a:latin typeface="arial" panose="020B0604020202020204" pitchFamily="34" charset="0"/>
              </a:rPr>
              <a:t>Epidemiological studies are also </a:t>
            </a:r>
            <a:r>
              <a:rPr lang="en-GB" sz="2400" b="0" i="0" dirty="0">
                <a:solidFill>
                  <a:srgbClr val="202124"/>
                </a:solidFill>
                <a:effectLst/>
                <a:highlight>
                  <a:srgbClr val="FFFF00"/>
                </a:highlight>
                <a:latin typeface="arial" panose="020B0604020202020204" pitchFamily="34" charset="0"/>
              </a:rPr>
              <a:t>used to identify risk factors </a:t>
            </a:r>
            <a:r>
              <a:rPr lang="en-GB" sz="2400" b="0" i="0" dirty="0">
                <a:solidFill>
                  <a:srgbClr val="202124"/>
                </a:solidFill>
                <a:effectLst/>
                <a:latin typeface="arial" panose="020B0604020202020204" pitchFamily="34" charset="0"/>
              </a:rPr>
              <a:t>which may represent critical control points in the food production system.</a:t>
            </a:r>
          </a:p>
          <a:p>
            <a:endParaRPr lang="en-GB" sz="2400" dirty="0">
              <a:solidFill>
                <a:srgbClr val="202124"/>
              </a:solidFill>
              <a:latin typeface="arial" panose="020B0604020202020204" pitchFamily="34" charset="0"/>
            </a:endParaRPr>
          </a:p>
        </p:txBody>
      </p:sp>
    </p:spTree>
    <p:extLst>
      <p:ext uri="{BB962C8B-B14F-4D97-AF65-F5344CB8AC3E}">
        <p14:creationId xmlns:p14="http://schemas.microsoft.com/office/powerpoint/2010/main" val="19810118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97FE55B-77BB-471B-B7F0-7F64C47224D1}"/>
              </a:ext>
            </a:extLst>
          </p:cNvPr>
          <p:cNvSpPr>
            <a:spLocks noGrp="1"/>
          </p:cNvSpPr>
          <p:nvPr>
            <p:ph idx="1"/>
          </p:nvPr>
        </p:nvSpPr>
        <p:spPr>
          <a:xfrm>
            <a:off x="596349" y="1"/>
            <a:ext cx="11317356" cy="6400800"/>
          </a:xfrm>
        </p:spPr>
        <p:txBody>
          <a:bodyPr>
            <a:normAutofit fontScale="85000" lnSpcReduction="10000"/>
          </a:bodyPr>
          <a:lstStyle/>
          <a:p>
            <a:pPr marL="0" indent="0">
              <a:buNone/>
            </a:pPr>
            <a:r>
              <a:rPr lang="en-GB" sz="4700" b="1" i="0" dirty="0">
                <a:solidFill>
                  <a:srgbClr val="222222"/>
                </a:solidFill>
                <a:effectLst/>
                <a:latin typeface="Tw Cen MT" panose="020B0602020104020603" pitchFamily="34" charset="0"/>
              </a:rPr>
              <a:t>Epidemiology  </a:t>
            </a:r>
            <a:r>
              <a:rPr lang="en-GB" sz="4700" b="1" dirty="0">
                <a:solidFill>
                  <a:srgbClr val="FF0000"/>
                </a:solidFill>
                <a:effectLst/>
                <a:latin typeface="Tw Cen MT" panose="020B0602020104020603" pitchFamily="34" charset="0"/>
                <a:ea typeface="Calibri" panose="020F0502020204030204" pitchFamily="34" charset="0"/>
              </a:rPr>
              <a:t>in public health with examples</a:t>
            </a:r>
            <a:endParaRPr lang="en-GB" sz="4700" b="1" i="0" dirty="0">
              <a:solidFill>
                <a:srgbClr val="222222"/>
              </a:solidFill>
              <a:effectLst/>
              <a:latin typeface="Tw Cen MT" panose="020B0602020104020603" pitchFamily="34" charset="0"/>
            </a:endParaRPr>
          </a:p>
          <a:p>
            <a:r>
              <a:rPr lang="en-GB" sz="2600" b="1" dirty="0">
                <a:latin typeface="Tw Cen MT" panose="020B0602020104020603" pitchFamily="34" charset="0"/>
              </a:rPr>
              <a:t>Now….lets use </a:t>
            </a:r>
            <a:r>
              <a:rPr lang="en-GB" sz="2600" b="1" dirty="0">
                <a:solidFill>
                  <a:srgbClr val="333333"/>
                </a:solidFill>
                <a:effectLst/>
                <a:latin typeface="Tw Cen MT" panose="020B0602020104020603" pitchFamily="34" charset="0"/>
              </a:rPr>
              <a:t>arthritis as an example</a:t>
            </a:r>
          </a:p>
          <a:p>
            <a:pPr marL="0" indent="0" algn="l">
              <a:buNone/>
            </a:pPr>
            <a:r>
              <a:rPr lang="en-GB" sz="2600" b="1" dirty="0">
                <a:solidFill>
                  <a:srgbClr val="333333"/>
                </a:solidFill>
                <a:effectLst/>
                <a:latin typeface="Tw Cen MT" panose="020B0602020104020603" pitchFamily="34" charset="0"/>
              </a:rPr>
              <a:t>What can epidemiology tell us about arthritis?</a:t>
            </a:r>
          </a:p>
          <a:p>
            <a:pPr algn="l"/>
            <a:r>
              <a:rPr lang="en-GB" sz="2600" dirty="0">
                <a:solidFill>
                  <a:srgbClr val="333333"/>
                </a:solidFill>
                <a:effectLst/>
                <a:latin typeface="Tw Cen MT" panose="020B0602020104020603" pitchFamily="34" charset="0"/>
              </a:rPr>
              <a:t>Epidemiology can help to explain the possible causes and, progression of musculoskeletal conditions and help to direct treatment.</a:t>
            </a:r>
          </a:p>
          <a:p>
            <a:pPr algn="l"/>
            <a:r>
              <a:rPr lang="en-GB" sz="2600" dirty="0">
                <a:solidFill>
                  <a:srgbClr val="333333"/>
                </a:solidFill>
                <a:effectLst/>
                <a:latin typeface="Tw Cen MT" panose="020B0602020104020603" pitchFamily="34" charset="0"/>
              </a:rPr>
              <a:t>This includes:</a:t>
            </a:r>
          </a:p>
          <a:p>
            <a:pPr algn="l">
              <a:buFont typeface="Arial" panose="020B0604020202020204" pitchFamily="34" charset="0"/>
              <a:buChar char="•"/>
            </a:pPr>
            <a:r>
              <a:rPr lang="en-GB" sz="2600" b="0" i="0" dirty="0">
                <a:solidFill>
                  <a:srgbClr val="333333"/>
                </a:solidFill>
                <a:effectLst/>
                <a:latin typeface="Tw Cen MT" panose="020B0602020104020603" pitchFamily="34" charset="0"/>
              </a:rPr>
              <a:t>Understanding how common musculoskeletal conditions are, what influences their occurrence, how they progress in the short and long-term, and what is the impact of them on people’s lives.</a:t>
            </a:r>
          </a:p>
          <a:p>
            <a:pPr algn="l">
              <a:buFont typeface="Arial" panose="020B0604020202020204" pitchFamily="34" charset="0"/>
              <a:buChar char="•"/>
            </a:pPr>
            <a:r>
              <a:rPr lang="en-GB" sz="2600" b="0" i="0" dirty="0">
                <a:solidFill>
                  <a:srgbClr val="333333"/>
                </a:solidFill>
                <a:effectLst/>
                <a:latin typeface="Tw Cen MT" panose="020B0602020104020603" pitchFamily="34" charset="0"/>
              </a:rPr>
              <a:t>Evaluating the effectiveness and safety of treatments for musculoskeletal conditions, including biologic drugs such as pain relieving drugs and non-pharmacological treatments.</a:t>
            </a:r>
          </a:p>
          <a:p>
            <a:pPr algn="l">
              <a:buFont typeface="Arial" panose="020B0604020202020204" pitchFamily="34" charset="0"/>
              <a:buChar char="•"/>
            </a:pPr>
            <a:r>
              <a:rPr lang="en-GB" sz="2600" b="0" i="0" dirty="0">
                <a:solidFill>
                  <a:srgbClr val="333333"/>
                </a:solidFill>
                <a:effectLst/>
                <a:latin typeface="Tw Cen MT" panose="020B0602020104020603" pitchFamily="34" charset="0"/>
              </a:rPr>
              <a:t>Bringing together large, digital data sets to study arthritis in the population.</a:t>
            </a:r>
          </a:p>
          <a:p>
            <a:pPr algn="l">
              <a:buFont typeface="Arial" panose="020B0604020202020204" pitchFamily="34" charset="0"/>
              <a:buChar char="•"/>
            </a:pPr>
            <a:r>
              <a:rPr lang="en-GB" sz="2600" b="0" i="0" dirty="0">
                <a:solidFill>
                  <a:srgbClr val="333333"/>
                </a:solidFill>
                <a:effectLst/>
                <a:latin typeface="Tw Cen MT" panose="020B0602020104020603" pitchFamily="34" charset="0"/>
              </a:rPr>
              <a:t>Developing new methods and using existing methods to make sense of epidemiology data.</a:t>
            </a:r>
          </a:p>
          <a:p>
            <a:pPr algn="l">
              <a:buFont typeface="Arial" panose="020B0604020202020204" pitchFamily="34" charset="0"/>
              <a:buChar char="•"/>
            </a:pPr>
            <a:r>
              <a:rPr lang="en-GB" sz="2600" b="0" i="0" dirty="0">
                <a:solidFill>
                  <a:srgbClr val="333333"/>
                </a:solidFill>
                <a:effectLst/>
                <a:latin typeface="Tw Cen MT" panose="020B0602020104020603" pitchFamily="34" charset="0"/>
              </a:rPr>
              <a:t>Ensuring research influences policy and practice by partnering with others</a:t>
            </a:r>
          </a:p>
          <a:p>
            <a:pPr algn="l">
              <a:buFont typeface="Arial" panose="020B0604020202020204" pitchFamily="34" charset="0"/>
              <a:buChar char="•"/>
            </a:pPr>
            <a:endParaRPr lang="en-GB" b="0" i="0" dirty="0">
              <a:solidFill>
                <a:srgbClr val="333333"/>
              </a:solidFill>
              <a:effectLst/>
              <a:latin typeface="Roboto" panose="02000000000000000000" pitchFamily="2" charset="0"/>
            </a:endParaRPr>
          </a:p>
          <a:p>
            <a:pPr algn="l"/>
            <a:endParaRPr lang="en-GB" dirty="0">
              <a:solidFill>
                <a:srgbClr val="333333"/>
              </a:solidFill>
              <a:effectLst/>
            </a:endParaRPr>
          </a:p>
          <a:p>
            <a:endParaRPr lang="en-GB" b="1" dirty="0">
              <a:solidFill>
                <a:srgbClr val="333333"/>
              </a:solidFill>
              <a:effectLst/>
            </a:endParaRPr>
          </a:p>
          <a:p>
            <a:endParaRPr lang="en-GB" dirty="0"/>
          </a:p>
          <a:p>
            <a:endParaRPr lang="en-GB" dirty="0"/>
          </a:p>
        </p:txBody>
      </p:sp>
    </p:spTree>
    <p:extLst>
      <p:ext uri="{BB962C8B-B14F-4D97-AF65-F5344CB8AC3E}">
        <p14:creationId xmlns:p14="http://schemas.microsoft.com/office/powerpoint/2010/main" val="29125455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3EA2F86-5E61-4592-82C7-BC6B6B7846F9}"/>
              </a:ext>
            </a:extLst>
          </p:cNvPr>
          <p:cNvSpPr>
            <a:spLocks noGrp="1"/>
          </p:cNvSpPr>
          <p:nvPr>
            <p:ph idx="1"/>
          </p:nvPr>
        </p:nvSpPr>
        <p:spPr>
          <a:xfrm>
            <a:off x="543339" y="662608"/>
            <a:ext cx="10624930" cy="5287617"/>
          </a:xfrm>
        </p:spPr>
        <p:txBody>
          <a:bodyPr>
            <a:normAutofit fontScale="85000" lnSpcReduction="10000"/>
          </a:bodyPr>
          <a:lstStyle/>
          <a:p>
            <a:pPr marL="0" indent="0">
              <a:buNone/>
            </a:pPr>
            <a:r>
              <a:rPr lang="en-GB" sz="3300" dirty="0">
                <a:solidFill>
                  <a:srgbClr val="222222"/>
                </a:solidFill>
                <a:highlight>
                  <a:srgbClr val="FFFF00"/>
                </a:highlight>
                <a:latin typeface="Tw Cen MT" panose="020B0602020104020603" pitchFamily="34" charset="0"/>
              </a:rPr>
              <a:t>T</a:t>
            </a:r>
            <a:r>
              <a:rPr lang="en-GB" sz="3300" b="0" i="0" dirty="0">
                <a:solidFill>
                  <a:srgbClr val="222222"/>
                </a:solidFill>
                <a:effectLst/>
                <a:highlight>
                  <a:srgbClr val="FFFF00"/>
                </a:highlight>
                <a:latin typeface="Tw Cen MT" panose="020B0602020104020603" pitchFamily="34" charset="0"/>
              </a:rPr>
              <a:t>here are tangible results from epidemiological research. </a:t>
            </a:r>
          </a:p>
          <a:p>
            <a:r>
              <a:rPr lang="en-GB" sz="3300" b="0" i="0" dirty="0">
                <a:solidFill>
                  <a:srgbClr val="222222"/>
                </a:solidFill>
                <a:effectLst/>
                <a:latin typeface="Tw Cen MT" panose="020B0602020104020603" pitchFamily="34" charset="0"/>
              </a:rPr>
              <a:t>It is unquestionable that the discipline has saved millions of lives, from both infectious and non-communicable diseases, through interventions and preventative programs that have been implemented as a result of study findings.</a:t>
            </a:r>
          </a:p>
          <a:p>
            <a:pPr marL="0" indent="0" algn="l">
              <a:buNone/>
            </a:pPr>
            <a:r>
              <a:rPr lang="en-GB" sz="3300" b="1" i="0" dirty="0">
                <a:solidFill>
                  <a:srgbClr val="202124"/>
                </a:solidFill>
                <a:effectLst/>
                <a:highlight>
                  <a:srgbClr val="FFFF00"/>
                </a:highlight>
                <a:latin typeface="Tw Cen MT" panose="020B0602020104020603" pitchFamily="34" charset="0"/>
              </a:rPr>
              <a:t>What can epidemiology tell us?</a:t>
            </a:r>
          </a:p>
          <a:p>
            <a:pPr algn="l"/>
            <a:r>
              <a:rPr lang="en-GB" sz="3300" b="0" i="0" dirty="0">
                <a:solidFill>
                  <a:srgbClr val="202124"/>
                </a:solidFill>
                <a:effectLst/>
                <a:latin typeface="Tw Cen MT" panose="020B0602020104020603" pitchFamily="34" charset="0"/>
              </a:rPr>
              <a:t>What can epidemiology tell us? By </a:t>
            </a:r>
            <a:r>
              <a:rPr lang="en-GB" sz="3300" b="1" i="0" dirty="0">
                <a:solidFill>
                  <a:srgbClr val="202124"/>
                </a:solidFill>
                <a:effectLst/>
                <a:latin typeface="Tw Cen MT" panose="020B0602020104020603" pitchFamily="34" charset="0"/>
              </a:rPr>
              <a:t>examining the data available it is possible to determine the seriousness and extent of particular health issues</a:t>
            </a:r>
            <a:r>
              <a:rPr lang="en-GB" sz="3300" b="0" i="0" dirty="0">
                <a:solidFill>
                  <a:srgbClr val="202124"/>
                </a:solidFill>
                <a:effectLst/>
                <a:latin typeface="Tw Cen MT" panose="020B0602020104020603" pitchFamily="34" charset="0"/>
              </a:rPr>
              <a:t>. </a:t>
            </a:r>
            <a:r>
              <a:rPr lang="en-GB" sz="3300" b="1" i="0" u="sng" dirty="0">
                <a:solidFill>
                  <a:srgbClr val="202124"/>
                </a:solidFill>
                <a:effectLst/>
                <a:highlight>
                  <a:srgbClr val="00FFFF"/>
                </a:highlight>
                <a:latin typeface="Tw Cen MT" panose="020B0602020104020603" pitchFamily="34" charset="0"/>
              </a:rPr>
              <a:t>For example</a:t>
            </a:r>
            <a:r>
              <a:rPr lang="en-GB" sz="3300" b="0" i="0" dirty="0">
                <a:solidFill>
                  <a:srgbClr val="202124"/>
                </a:solidFill>
                <a:effectLst/>
                <a:latin typeface="Tw Cen MT" panose="020B0602020104020603" pitchFamily="34" charset="0"/>
              </a:rPr>
              <a:t>, epidemiologists can determine where a disease originated from, the locales it has spread to and the specific demographic groups it is affecting</a:t>
            </a:r>
            <a:r>
              <a:rPr lang="en-GB" sz="2800" b="0" i="0" dirty="0">
                <a:solidFill>
                  <a:srgbClr val="202124"/>
                </a:solidFill>
                <a:effectLst/>
                <a:latin typeface="arial" panose="020B0604020202020204" pitchFamily="34" charset="0"/>
              </a:rPr>
              <a:t>.</a:t>
            </a:r>
          </a:p>
          <a:p>
            <a:endParaRPr lang="en-GB" sz="2800" b="0" i="0" dirty="0">
              <a:solidFill>
                <a:srgbClr val="222222"/>
              </a:solidFill>
              <a:effectLst/>
              <a:latin typeface="Tw Cen MT" panose="020B0602020104020603" pitchFamily="34" charset="0"/>
            </a:endParaRPr>
          </a:p>
          <a:p>
            <a:endParaRPr lang="en-GB" dirty="0">
              <a:solidFill>
                <a:srgbClr val="222222"/>
              </a:solidFill>
              <a:latin typeface="Tw Cen MT" panose="020B0602020104020603" pitchFamily="34" charset="0"/>
            </a:endParaRPr>
          </a:p>
          <a:p>
            <a:endParaRPr lang="en-GB" b="0" i="0" dirty="0">
              <a:solidFill>
                <a:srgbClr val="222222"/>
              </a:solidFill>
              <a:effectLst/>
              <a:latin typeface="Tw Cen MT" panose="020B0602020104020603" pitchFamily="34" charset="0"/>
            </a:endParaRPr>
          </a:p>
          <a:p>
            <a:endParaRPr lang="en-GB" dirty="0">
              <a:solidFill>
                <a:srgbClr val="222222"/>
              </a:solidFill>
              <a:latin typeface="Harding"/>
            </a:endParaRPr>
          </a:p>
          <a:p>
            <a:endParaRPr lang="en-GB" dirty="0"/>
          </a:p>
        </p:txBody>
      </p:sp>
    </p:spTree>
    <p:extLst>
      <p:ext uri="{BB962C8B-B14F-4D97-AF65-F5344CB8AC3E}">
        <p14:creationId xmlns:p14="http://schemas.microsoft.com/office/powerpoint/2010/main" val="17092694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53C012A-31AB-41E6-9EF6-E5FB98BDE57B}"/>
              </a:ext>
            </a:extLst>
          </p:cNvPr>
          <p:cNvSpPr>
            <a:spLocks noGrp="1"/>
          </p:cNvSpPr>
          <p:nvPr>
            <p:ph idx="1"/>
          </p:nvPr>
        </p:nvSpPr>
        <p:spPr/>
        <p:txBody>
          <a:bodyPr>
            <a:normAutofit/>
          </a:bodyPr>
          <a:lstStyle/>
          <a:p>
            <a:r>
              <a:rPr lang="en-GB" sz="4000" b="1" dirty="0">
                <a:solidFill>
                  <a:schemeClr val="tx1"/>
                </a:solidFill>
              </a:rPr>
              <a:t>Epidemiology History &amp; Examples</a:t>
            </a:r>
          </a:p>
        </p:txBody>
      </p:sp>
    </p:spTree>
    <p:extLst>
      <p:ext uri="{BB962C8B-B14F-4D97-AF65-F5344CB8AC3E}">
        <p14:creationId xmlns:p14="http://schemas.microsoft.com/office/powerpoint/2010/main" val="35671180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5FF6A168-5EF9-46D6-9869-AED73F8ABAB7}"/>
              </a:ext>
            </a:extLst>
          </p:cNvPr>
          <p:cNvSpPr txBox="1"/>
          <p:nvPr/>
        </p:nvSpPr>
        <p:spPr>
          <a:xfrm>
            <a:off x="715616" y="612844"/>
            <a:ext cx="10866783" cy="5663089"/>
          </a:xfrm>
          <a:prstGeom prst="rect">
            <a:avLst/>
          </a:prstGeom>
          <a:noFill/>
        </p:spPr>
        <p:txBody>
          <a:bodyPr wrap="square">
            <a:spAutoFit/>
          </a:bodyPr>
          <a:lstStyle/>
          <a:p>
            <a:pPr marL="457200" indent="-457200" algn="l">
              <a:buFont typeface="Arial" panose="020B0604020202020204" pitchFamily="34" charset="0"/>
              <a:buChar char="•"/>
            </a:pPr>
            <a:r>
              <a:rPr lang="en-GB" sz="2600" b="0" i="0" dirty="0">
                <a:solidFill>
                  <a:srgbClr val="191B1B"/>
                </a:solidFill>
                <a:effectLst/>
                <a:latin typeface="Tw Cen MT" panose="020B0602020104020603" pitchFamily="34" charset="0"/>
              </a:rPr>
              <a:t>One of the earliest instances of modern epidemiology can be found during an </a:t>
            </a:r>
            <a:r>
              <a:rPr lang="en-GB" sz="2600" b="0" i="0" u="none" strike="noStrike" dirty="0">
                <a:solidFill>
                  <a:schemeClr val="tx2"/>
                </a:solidFill>
                <a:effectLst/>
                <a:highlight>
                  <a:srgbClr val="FFFF00"/>
                </a:highlight>
                <a:latin typeface="Tw Cen MT" panose="020B0602020104020603" pitchFamily="34" charset="0"/>
                <a:hlinkClick r:id="rId2">
                  <a:extLst>
                    <a:ext uri="{A12FA001-AC4F-418D-AE19-62706E023703}">
                      <ahyp:hlinkClr xmlns:ahyp="http://schemas.microsoft.com/office/drawing/2018/hyperlinkcolor" val="tx"/>
                    </a:ext>
                  </a:extLst>
                </a:hlinkClick>
              </a:rPr>
              <a:t>1854 cholera outbreak in London</a:t>
            </a:r>
            <a:r>
              <a:rPr lang="en-GB" sz="2600" b="0" i="0" dirty="0">
                <a:solidFill>
                  <a:schemeClr val="tx2"/>
                </a:solidFill>
                <a:effectLst/>
                <a:latin typeface="Tw Cen MT" panose="020B0602020104020603" pitchFamily="34" charset="0"/>
              </a:rPr>
              <a:t>. </a:t>
            </a:r>
          </a:p>
          <a:p>
            <a:pPr marL="457200" indent="-457200" algn="l">
              <a:buFont typeface="Arial" panose="020B0604020202020204" pitchFamily="34" charset="0"/>
              <a:buChar char="•"/>
            </a:pPr>
            <a:r>
              <a:rPr lang="en-GB" sz="2600" b="0" i="0" dirty="0">
                <a:solidFill>
                  <a:srgbClr val="191B1B"/>
                </a:solidFill>
                <a:effectLst/>
                <a:latin typeface="Tw Cen MT" panose="020B0602020104020603" pitchFamily="34" charset="0"/>
              </a:rPr>
              <a:t>Doctors believed the widespread illness must have been airborne, but </a:t>
            </a:r>
            <a:r>
              <a:rPr lang="en-GB" sz="2600" b="0" i="0" dirty="0" err="1">
                <a:solidFill>
                  <a:srgbClr val="191B1B"/>
                </a:solidFill>
                <a:effectLst/>
                <a:latin typeface="Tw Cen MT" panose="020B0602020104020603" pitchFamily="34" charset="0"/>
              </a:rPr>
              <a:t>Dr.</a:t>
            </a:r>
            <a:r>
              <a:rPr lang="en-GB" sz="2600" b="0" i="0" dirty="0">
                <a:solidFill>
                  <a:srgbClr val="191B1B"/>
                </a:solidFill>
                <a:effectLst/>
                <a:latin typeface="Tw Cen MT" panose="020B0602020104020603" pitchFamily="34" charset="0"/>
              </a:rPr>
              <a:t> John Snow, widely considered to be the </a:t>
            </a:r>
            <a:r>
              <a:rPr lang="en-GB" sz="2600" b="0" i="0" dirty="0">
                <a:solidFill>
                  <a:srgbClr val="191B1B"/>
                </a:solidFill>
                <a:effectLst/>
                <a:highlight>
                  <a:srgbClr val="00FFFF"/>
                </a:highlight>
                <a:latin typeface="Tw Cen MT" panose="020B0602020104020603" pitchFamily="34" charset="0"/>
              </a:rPr>
              <a:t>father of epidemiology</a:t>
            </a:r>
            <a:r>
              <a:rPr lang="en-GB" sz="2600" b="0" i="0" dirty="0">
                <a:solidFill>
                  <a:srgbClr val="191B1B"/>
                </a:solidFill>
                <a:effectLst/>
                <a:latin typeface="Tw Cen MT" panose="020B0602020104020603" pitchFamily="34" charset="0"/>
              </a:rPr>
              <a:t>, employed a different kind of thinking. </a:t>
            </a:r>
          </a:p>
          <a:p>
            <a:pPr marL="457200" indent="-457200" algn="l">
              <a:buFont typeface="Arial" panose="020B0604020202020204" pitchFamily="34" charset="0"/>
              <a:buChar char="•"/>
            </a:pPr>
            <a:endParaRPr lang="en-GB" sz="2600" dirty="0">
              <a:solidFill>
                <a:srgbClr val="191B1B"/>
              </a:solidFill>
              <a:latin typeface="Tw Cen MT" panose="020B0602020104020603" pitchFamily="34" charset="0"/>
            </a:endParaRPr>
          </a:p>
          <a:p>
            <a:pPr marL="457200" indent="-457200" algn="l">
              <a:buFont typeface="Arial" panose="020B0604020202020204" pitchFamily="34" charset="0"/>
              <a:buChar char="•"/>
            </a:pPr>
            <a:r>
              <a:rPr lang="en-GB" sz="2600" b="0" i="0" dirty="0">
                <a:solidFill>
                  <a:srgbClr val="191B1B"/>
                </a:solidFill>
                <a:effectLst/>
                <a:latin typeface="Tw Cen MT" panose="020B0602020104020603" pitchFamily="34" charset="0"/>
              </a:rPr>
              <a:t>By carefully mapping the outbreak and analysing those who were infected, Snow was able to link every </a:t>
            </a:r>
            <a:r>
              <a:rPr lang="en-GB" sz="2600" b="0" i="0" dirty="0">
                <a:solidFill>
                  <a:srgbClr val="191B1B"/>
                </a:solidFill>
                <a:effectLst/>
                <a:highlight>
                  <a:srgbClr val="FFFF00"/>
                </a:highlight>
                <a:latin typeface="Tw Cen MT" panose="020B0602020104020603" pitchFamily="34" charset="0"/>
              </a:rPr>
              <a:t>cholera case to a single water pump </a:t>
            </a:r>
            <a:r>
              <a:rPr lang="en-GB" sz="2600" b="0" i="0" dirty="0">
                <a:solidFill>
                  <a:srgbClr val="191B1B"/>
                </a:solidFill>
                <a:effectLst/>
                <a:latin typeface="Tw Cen MT" panose="020B0602020104020603" pitchFamily="34" charset="0"/>
              </a:rPr>
              <a:t>at the intersection of Broad and Cambridge Streets (now Lexington Street) in London’s Soho neighbourhood. </a:t>
            </a:r>
          </a:p>
          <a:p>
            <a:pPr algn="l"/>
            <a:endParaRPr lang="en-GB" sz="2600" dirty="0">
              <a:solidFill>
                <a:srgbClr val="191B1B"/>
              </a:solidFill>
              <a:latin typeface="Tw Cen MT" panose="020B0602020104020603" pitchFamily="34" charset="0"/>
            </a:endParaRPr>
          </a:p>
          <a:p>
            <a:pPr marL="457200" indent="-457200" algn="l">
              <a:buFont typeface="Arial" panose="020B0604020202020204" pitchFamily="34" charset="0"/>
              <a:buChar char="•"/>
            </a:pPr>
            <a:r>
              <a:rPr lang="en-GB" sz="2600" b="0" i="0" dirty="0">
                <a:solidFill>
                  <a:srgbClr val="191B1B"/>
                </a:solidFill>
                <a:effectLst/>
                <a:latin typeface="Tw Cen MT" panose="020B0602020104020603" pitchFamily="34" charset="0"/>
              </a:rPr>
              <a:t>The removal of the pump stopped the disease in its tracks—laying the basis of </a:t>
            </a:r>
            <a:r>
              <a:rPr lang="en-GB" sz="2600" b="0" i="0" dirty="0">
                <a:solidFill>
                  <a:srgbClr val="191B1B"/>
                </a:solidFill>
                <a:effectLst/>
                <a:highlight>
                  <a:srgbClr val="00FFFF"/>
                </a:highlight>
                <a:latin typeface="Tw Cen MT" panose="020B0602020104020603" pitchFamily="34" charset="0"/>
              </a:rPr>
              <a:t>today’s epidemiological practices</a:t>
            </a:r>
            <a:r>
              <a:rPr lang="en-GB" sz="2600" b="0" i="0" dirty="0">
                <a:solidFill>
                  <a:srgbClr val="191B1B"/>
                </a:solidFill>
                <a:effectLst/>
                <a:latin typeface="Tw Cen MT" panose="020B0602020104020603" pitchFamily="34" charset="0"/>
              </a:rPr>
              <a:t>.</a:t>
            </a:r>
          </a:p>
          <a:p>
            <a:pPr algn="l"/>
            <a:endParaRPr lang="en-GB" sz="2400" b="0" i="0" dirty="0">
              <a:solidFill>
                <a:srgbClr val="191B1B"/>
              </a:solidFill>
              <a:effectLst/>
              <a:latin typeface="Tw Cen MT" panose="020B0602020104020603" pitchFamily="34" charset="0"/>
            </a:endParaRPr>
          </a:p>
        </p:txBody>
      </p:sp>
    </p:spTree>
    <p:extLst>
      <p:ext uri="{BB962C8B-B14F-4D97-AF65-F5344CB8AC3E}">
        <p14:creationId xmlns:p14="http://schemas.microsoft.com/office/powerpoint/2010/main" val="128734301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BBF4BE1-98CB-4FD5-ABA8-A6827C4D350B}"/>
              </a:ext>
            </a:extLst>
          </p:cNvPr>
          <p:cNvSpPr>
            <a:spLocks noGrp="1"/>
          </p:cNvSpPr>
          <p:nvPr>
            <p:ph idx="1"/>
          </p:nvPr>
        </p:nvSpPr>
        <p:spPr/>
        <p:txBody>
          <a:bodyPr/>
          <a:lstStyle/>
          <a:p>
            <a:pPr marL="0" indent="0" algn="l">
              <a:buNone/>
            </a:pPr>
            <a:br>
              <a:rPr lang="en-GB" sz="3600" b="0" i="0" dirty="0">
                <a:solidFill>
                  <a:srgbClr val="000000"/>
                </a:solidFill>
                <a:effectLst/>
                <a:latin typeface="Roboto" panose="02000000000000000000" pitchFamily="2" charset="0"/>
              </a:rPr>
            </a:br>
            <a:r>
              <a:rPr lang="en-GB" sz="3600" dirty="0">
                <a:solidFill>
                  <a:srgbClr val="000000"/>
                </a:solidFill>
                <a:latin typeface="Roboto" panose="02000000000000000000" pitchFamily="2" charset="0"/>
              </a:rPr>
              <a:t>Vi</a:t>
            </a:r>
            <a:r>
              <a:rPr lang="en-GB" sz="3600" b="0" i="0" dirty="0">
                <a:solidFill>
                  <a:srgbClr val="000000"/>
                </a:solidFill>
                <a:effectLst/>
                <a:latin typeface="Roboto" panose="02000000000000000000" pitchFamily="2" charset="0"/>
              </a:rPr>
              <a:t>deo about the History of Epidemiology in the UK</a:t>
            </a:r>
          </a:p>
          <a:p>
            <a:pPr algn="l"/>
            <a:r>
              <a:rPr lang="en-GB" sz="3600" b="0" i="0" dirty="0" err="1">
                <a:solidFill>
                  <a:srgbClr val="000000"/>
                </a:solidFill>
                <a:effectLst/>
                <a:latin typeface="var(--ytd-video-primary-info-renderer-title-font-family, inherit)"/>
              </a:rPr>
              <a:t>Dr.</a:t>
            </a:r>
            <a:r>
              <a:rPr lang="en-GB" sz="3600" b="0" i="0" dirty="0">
                <a:solidFill>
                  <a:srgbClr val="000000"/>
                </a:solidFill>
                <a:effectLst/>
                <a:latin typeface="var(--ytd-video-primary-info-renderer-title-font-family, inherit)"/>
              </a:rPr>
              <a:t> Joe </a:t>
            </a:r>
            <a:r>
              <a:rPr lang="en-GB" sz="3600" b="0" i="0" dirty="0" err="1">
                <a:solidFill>
                  <a:srgbClr val="000000"/>
                </a:solidFill>
                <a:effectLst/>
                <a:latin typeface="var(--ytd-video-primary-info-renderer-title-font-family, inherit)"/>
              </a:rPr>
              <a:t>Schwarcz</a:t>
            </a:r>
            <a:r>
              <a:rPr lang="en-GB" sz="3600" b="0" i="0" dirty="0">
                <a:solidFill>
                  <a:srgbClr val="000000"/>
                </a:solidFill>
                <a:effectLst/>
                <a:latin typeface="var(--ytd-video-primary-info-renderer-title-font-family, inherit)"/>
              </a:rPr>
              <a:t>: Epidemiology and COVID-19</a:t>
            </a:r>
          </a:p>
          <a:p>
            <a:r>
              <a:rPr lang="en-GB" sz="3600" dirty="0">
                <a:solidFill>
                  <a:schemeClr val="accent1">
                    <a:lumMod val="50000"/>
                  </a:schemeClr>
                </a:solidFill>
                <a:hlinkClick r:id="rId2">
                  <a:extLst>
                    <a:ext uri="{A12FA001-AC4F-418D-AE19-62706E023703}">
                      <ahyp:hlinkClr xmlns:ahyp="http://schemas.microsoft.com/office/drawing/2018/hyperlinkcolor" val="tx"/>
                    </a:ext>
                  </a:extLst>
                </a:hlinkClick>
              </a:rPr>
              <a:t>https://youtu.be/BG3cOU-FJzU</a:t>
            </a:r>
            <a:endParaRPr lang="en-GB" sz="3600" dirty="0">
              <a:solidFill>
                <a:schemeClr val="accent1">
                  <a:lumMod val="50000"/>
                </a:schemeClr>
              </a:solidFill>
            </a:endParaRPr>
          </a:p>
          <a:p>
            <a:pPr marL="0" indent="0" algn="l">
              <a:buNone/>
            </a:pPr>
            <a:br>
              <a:rPr lang="en-GB" b="0" i="0" dirty="0">
                <a:solidFill>
                  <a:srgbClr val="000000"/>
                </a:solidFill>
                <a:effectLst/>
                <a:latin typeface="Roboto" panose="02000000000000000000" pitchFamily="2" charset="0"/>
              </a:rPr>
            </a:br>
            <a:endParaRPr lang="en-GB" b="0" i="0" dirty="0">
              <a:solidFill>
                <a:srgbClr val="000000"/>
              </a:solidFill>
              <a:effectLst/>
              <a:latin typeface="Roboto" panose="02000000000000000000" pitchFamily="2" charset="0"/>
            </a:endParaRPr>
          </a:p>
          <a:p>
            <a:endParaRPr lang="en-GB" dirty="0"/>
          </a:p>
        </p:txBody>
      </p:sp>
    </p:spTree>
    <p:extLst>
      <p:ext uri="{BB962C8B-B14F-4D97-AF65-F5344CB8AC3E}">
        <p14:creationId xmlns:p14="http://schemas.microsoft.com/office/powerpoint/2010/main" val="17397819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44BF1E-BCBE-498F-928E-08860EF0B8A3}"/>
              </a:ext>
            </a:extLst>
          </p:cNvPr>
          <p:cNvSpPr>
            <a:spLocks noGrp="1"/>
          </p:cNvSpPr>
          <p:nvPr>
            <p:ph type="title"/>
          </p:nvPr>
        </p:nvSpPr>
        <p:spPr>
          <a:xfrm>
            <a:off x="717451" y="2584173"/>
            <a:ext cx="5882131" cy="3207026"/>
          </a:xfrm>
        </p:spPr>
        <p:txBody>
          <a:bodyPr vert="horz" lIns="91440" tIns="45720" rIns="91440" bIns="45720" rtlCol="0" anchor="b">
            <a:normAutofit/>
          </a:bodyPr>
          <a:lstStyle/>
          <a:p>
            <a:br>
              <a:rPr lang="en-US" sz="3200" dirty="0">
                <a:solidFill>
                  <a:schemeClr val="tx1"/>
                </a:solidFill>
              </a:rPr>
            </a:br>
            <a:r>
              <a:rPr lang="en-GB" sz="3200" b="1" dirty="0">
                <a:solidFill>
                  <a:schemeClr val="tx1"/>
                </a:solidFill>
                <a:effectLst/>
                <a:highlight>
                  <a:srgbClr val="FFFF00"/>
                </a:highlight>
                <a:latin typeface="Calibri Light" panose="020F0302020204030204" pitchFamily="34" charset="0"/>
                <a:ea typeface="Calibri" panose="020F0502020204030204" pitchFamily="34" charset="0"/>
                <a:cs typeface="Times New Roman" panose="02020603050405020304" pitchFamily="18" charset="0"/>
              </a:rPr>
              <a:t>LO3</a:t>
            </a:r>
            <a:r>
              <a:rPr lang="en-GB" sz="3200" dirty="0">
                <a:solidFill>
                  <a:schemeClr val="tx1"/>
                </a:solidFill>
                <a:effectLst/>
                <a:latin typeface="Calibri Light" panose="020F0302020204030204" pitchFamily="34" charset="0"/>
                <a:ea typeface="Calibri" panose="020F0502020204030204" pitchFamily="34" charset="0"/>
                <a:cs typeface="Times New Roman" panose="02020603050405020304" pitchFamily="18" charset="0"/>
              </a:rPr>
              <a:t>-Analyse the role of epidemiology and demographics in relation to public health practice.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endParaRPr lang="en-US" dirty="0">
              <a:highlight>
                <a:srgbClr val="FFFF00"/>
              </a:highlight>
            </a:endParaRPr>
          </a:p>
        </p:txBody>
      </p:sp>
      <p:pic>
        <p:nvPicPr>
          <p:cNvPr id="3074" name="Picture 2" descr="Public Health in New Delhi | ID: 6348166048">
            <a:extLst>
              <a:ext uri="{FF2B5EF4-FFF2-40B4-BE49-F238E27FC236}">
                <a16:creationId xmlns:a16="http://schemas.microsoft.com/office/drawing/2014/main" id="{2CBE48B3-41BC-46E6-9F5D-5B6A1C784D9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6679096" y="1066801"/>
            <a:ext cx="4724399" cy="4724399"/>
          </a:xfrm>
          <a:prstGeom prst="rect">
            <a:avLst/>
          </a:prstGeom>
          <a:noFill/>
          <a:extLst>
            <a:ext uri="{909E8E84-426E-40DD-AFC4-6F175D3DCCD1}">
              <a14:hiddenFill xmlns:a14="http://schemas.microsoft.com/office/drawing/2010/main">
                <a:solidFill>
                  <a:srgbClr val="FFFFFF"/>
                </a:solidFill>
              </a14:hiddenFill>
            </a:ext>
          </a:extLst>
        </p:spPr>
      </p:pic>
      <p:sp>
        <p:nvSpPr>
          <p:cNvPr id="3" name="Footer Placeholder 2">
            <a:extLst>
              <a:ext uri="{FF2B5EF4-FFF2-40B4-BE49-F238E27FC236}">
                <a16:creationId xmlns:a16="http://schemas.microsoft.com/office/drawing/2014/main" id="{75F6EBFF-84AC-4C39-99A6-8F6D5EC215B9}"/>
              </a:ext>
            </a:extLst>
          </p:cNvPr>
          <p:cNvSpPr>
            <a:spLocks noGrp="1"/>
          </p:cNvSpPr>
          <p:nvPr>
            <p:ph type="ftr" sz="quarter" idx="11"/>
          </p:nvPr>
        </p:nvSpPr>
        <p:spPr/>
        <p:txBody>
          <a:bodyPr/>
          <a:lstStyle/>
          <a:p>
            <a:r>
              <a:rPr lang="en-US" dirty="0"/>
              <a:t>Created by Tayo Alebiosu</a:t>
            </a:r>
          </a:p>
        </p:txBody>
      </p:sp>
      <p:sp>
        <p:nvSpPr>
          <p:cNvPr id="10" name="TextBox 9">
            <a:extLst>
              <a:ext uri="{FF2B5EF4-FFF2-40B4-BE49-F238E27FC236}">
                <a16:creationId xmlns:a16="http://schemas.microsoft.com/office/drawing/2014/main" id="{39CC2F84-BD58-4831-9669-A0561A178284}"/>
              </a:ext>
            </a:extLst>
          </p:cNvPr>
          <p:cNvSpPr txBox="1"/>
          <p:nvPr/>
        </p:nvSpPr>
        <p:spPr>
          <a:xfrm>
            <a:off x="1126436" y="743634"/>
            <a:ext cx="6758608" cy="1323439"/>
          </a:xfrm>
          <a:prstGeom prst="rect">
            <a:avLst/>
          </a:prstGeom>
          <a:noFill/>
        </p:spPr>
        <p:txBody>
          <a:bodyPr wrap="square">
            <a:spAutoFit/>
          </a:bodyPr>
          <a:lstStyle/>
          <a:p>
            <a:r>
              <a:rPr lang="en-US" sz="4000" dirty="0"/>
              <a:t>Public Health</a:t>
            </a:r>
            <a:br>
              <a:rPr lang="en-US" sz="4000" dirty="0"/>
            </a:br>
            <a:r>
              <a:rPr lang="en-US" sz="4000" dirty="0"/>
              <a:t>Week 6</a:t>
            </a:r>
            <a:endParaRPr lang="en-GB" sz="4000" dirty="0"/>
          </a:p>
        </p:txBody>
      </p:sp>
      <p:sp>
        <p:nvSpPr>
          <p:cNvPr id="4" name="Date Placeholder 3">
            <a:extLst>
              <a:ext uri="{FF2B5EF4-FFF2-40B4-BE49-F238E27FC236}">
                <a16:creationId xmlns:a16="http://schemas.microsoft.com/office/drawing/2014/main" id="{105418F3-8DAD-4E8F-A568-BBA4266BEAAB}"/>
              </a:ext>
            </a:extLst>
          </p:cNvPr>
          <p:cNvSpPr>
            <a:spLocks noGrp="1"/>
          </p:cNvSpPr>
          <p:nvPr>
            <p:ph type="dt" sz="half" idx="10"/>
          </p:nvPr>
        </p:nvSpPr>
        <p:spPr/>
        <p:txBody>
          <a:bodyPr/>
          <a:lstStyle/>
          <a:p>
            <a:fld id="{BFAF7DB3-C9F9-4381-B3DD-D8E6E8E09ED8}" type="datetime1">
              <a:rPr lang="en-US" smtClean="0"/>
              <a:t>9/29/2021</a:t>
            </a:fld>
            <a:endParaRPr lang="en-US"/>
          </a:p>
        </p:txBody>
      </p:sp>
      <p:sp>
        <p:nvSpPr>
          <p:cNvPr id="5" name="Slide Number Placeholder 4">
            <a:extLst>
              <a:ext uri="{FF2B5EF4-FFF2-40B4-BE49-F238E27FC236}">
                <a16:creationId xmlns:a16="http://schemas.microsoft.com/office/drawing/2014/main" id="{04E5C441-96BD-4066-A23E-2F1C7E563C2B}"/>
              </a:ext>
            </a:extLst>
          </p:cNvPr>
          <p:cNvSpPr>
            <a:spLocks noGrp="1"/>
          </p:cNvSpPr>
          <p:nvPr>
            <p:ph type="sldNum" sz="quarter" idx="12"/>
          </p:nvPr>
        </p:nvSpPr>
        <p:spPr/>
        <p:txBody>
          <a:bodyPr/>
          <a:lstStyle/>
          <a:p>
            <a:fld id="{81D2C36F-4504-47C0-B82F-A167342A2754}" type="slidenum">
              <a:rPr lang="en-US" smtClean="0"/>
              <a:t>3</a:t>
            </a:fld>
            <a:endParaRPr lang="en-US"/>
          </a:p>
        </p:txBody>
      </p:sp>
    </p:spTree>
    <p:extLst>
      <p:ext uri="{BB962C8B-B14F-4D97-AF65-F5344CB8AC3E}">
        <p14:creationId xmlns:p14="http://schemas.microsoft.com/office/powerpoint/2010/main" val="135218101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E6E8AF4-32D6-46CD-B1D1-69A79AD216F1}"/>
              </a:ext>
            </a:extLst>
          </p:cNvPr>
          <p:cNvSpPr>
            <a:spLocks noGrp="1"/>
          </p:cNvSpPr>
          <p:nvPr>
            <p:ph idx="1"/>
          </p:nvPr>
        </p:nvSpPr>
        <p:spPr>
          <a:xfrm>
            <a:off x="622852" y="569843"/>
            <a:ext cx="10730948" cy="5724940"/>
          </a:xfrm>
        </p:spPr>
        <p:txBody>
          <a:bodyPr>
            <a:normAutofit fontScale="92500"/>
          </a:bodyPr>
          <a:lstStyle/>
          <a:p>
            <a:pPr algn="l"/>
            <a:r>
              <a:rPr lang="en-GB" sz="2800" dirty="0">
                <a:solidFill>
                  <a:srgbClr val="333333"/>
                </a:solidFill>
                <a:effectLst/>
                <a:latin typeface="Tw Cen MT" panose="020B0602020104020603" pitchFamily="34" charset="0"/>
              </a:rPr>
              <a:t>Professor Will Dixon, Director of the </a:t>
            </a:r>
            <a:r>
              <a:rPr lang="en-GB" sz="2800" dirty="0">
                <a:solidFill>
                  <a:schemeClr val="tx1"/>
                </a:solidFill>
                <a:effectLst/>
                <a:highlight>
                  <a:srgbClr val="00FFFF"/>
                </a:highlight>
                <a:latin typeface="Tw Cen MT" panose="020B0602020104020603" pitchFamily="34" charset="0"/>
                <a:hlinkClick r:id="rId2" tooltip="https://www.cfe.manchester.ac.uk/ (opens in a new window)">
                  <a:extLst>
                    <a:ext uri="{A12FA001-AC4F-418D-AE19-62706E023703}">
                      <ahyp:hlinkClr xmlns:ahyp="http://schemas.microsoft.com/office/drawing/2018/hyperlinkcolor" val="tx"/>
                    </a:ext>
                  </a:extLst>
                </a:hlinkClick>
              </a:rPr>
              <a:t>Centre for Epidemiology Versus Arthritis</a:t>
            </a:r>
            <a:r>
              <a:rPr lang="en-GB" sz="2800" dirty="0">
                <a:solidFill>
                  <a:srgbClr val="333333"/>
                </a:solidFill>
                <a:effectLst/>
                <a:highlight>
                  <a:srgbClr val="00FFFF"/>
                </a:highlight>
                <a:latin typeface="Tw Cen MT" panose="020B0602020104020603" pitchFamily="34" charset="0"/>
              </a:rPr>
              <a:t>:</a:t>
            </a:r>
          </a:p>
          <a:p>
            <a:pPr algn="l"/>
            <a:r>
              <a:rPr lang="en-GB" sz="2800" dirty="0">
                <a:solidFill>
                  <a:srgbClr val="333333"/>
                </a:solidFill>
                <a:effectLst/>
                <a:latin typeface="Tw Cen MT" panose="020B0602020104020603" pitchFamily="34" charset="0"/>
              </a:rPr>
              <a:t>“As a rheumatologist, some of the commonest questions my patients ask in clinic are ‘Why did I get this?’ </a:t>
            </a:r>
          </a:p>
          <a:p>
            <a:pPr algn="l"/>
            <a:r>
              <a:rPr lang="en-GB" sz="2800" dirty="0">
                <a:solidFill>
                  <a:srgbClr val="333333"/>
                </a:solidFill>
                <a:effectLst/>
                <a:latin typeface="Tw Cen MT" panose="020B0602020104020603" pitchFamily="34" charset="0"/>
              </a:rPr>
              <a:t>‘Now that I have it, what does the future hold for me?’ and</a:t>
            </a:r>
          </a:p>
          <a:p>
            <a:pPr algn="l"/>
            <a:r>
              <a:rPr lang="en-GB" sz="2800" dirty="0">
                <a:solidFill>
                  <a:srgbClr val="333333"/>
                </a:solidFill>
                <a:effectLst/>
                <a:latin typeface="Tw Cen MT" panose="020B0602020104020603" pitchFamily="34" charset="0"/>
              </a:rPr>
              <a:t> ‘What can I do to control the disease?’.</a:t>
            </a:r>
          </a:p>
          <a:p>
            <a:pPr algn="l"/>
            <a:r>
              <a:rPr lang="en-GB" sz="2800" dirty="0">
                <a:solidFill>
                  <a:srgbClr val="333333"/>
                </a:solidFill>
                <a:effectLst/>
                <a:latin typeface="Tw Cen MT" panose="020B0602020104020603" pitchFamily="34" charset="0"/>
              </a:rPr>
              <a:t>The discipline of epidemiology allows us to answer all these questions. </a:t>
            </a:r>
          </a:p>
          <a:p>
            <a:pPr marL="0" indent="0" algn="l">
              <a:buNone/>
            </a:pPr>
            <a:r>
              <a:rPr lang="en-GB" sz="2800" b="1" dirty="0">
                <a:solidFill>
                  <a:srgbClr val="333333"/>
                </a:solidFill>
                <a:effectLst/>
                <a:highlight>
                  <a:srgbClr val="FFFF00"/>
                </a:highlight>
                <a:latin typeface="Tw Cen MT" panose="020B0602020104020603" pitchFamily="34" charset="0"/>
              </a:rPr>
              <a:t>It’s interesting detective work, </a:t>
            </a:r>
            <a:r>
              <a:rPr lang="en-GB" sz="2800" dirty="0">
                <a:solidFill>
                  <a:srgbClr val="333333"/>
                </a:solidFill>
                <a:effectLst/>
                <a:latin typeface="Tw Cen MT" panose="020B0602020104020603" pitchFamily="34" charset="0"/>
              </a:rPr>
              <a:t>requiring us to gather all of the relevant information, to piece it together, and to analyse it thoughtfully in order to come to the right conclusions. </a:t>
            </a:r>
          </a:p>
          <a:p>
            <a:pPr algn="l"/>
            <a:r>
              <a:rPr lang="en-GB" sz="2800" dirty="0">
                <a:solidFill>
                  <a:srgbClr val="333333"/>
                </a:solidFill>
                <a:effectLst/>
                <a:latin typeface="Tw Cen MT" panose="020B0602020104020603" pitchFamily="34" charset="0"/>
              </a:rPr>
              <a:t>And it’s rewarding, given that it can answer questions of real importance for people living with arthritis and other diseases</a:t>
            </a:r>
            <a:r>
              <a:rPr lang="en-GB" sz="1100" b="1" dirty="0">
                <a:solidFill>
                  <a:srgbClr val="333333"/>
                </a:solidFill>
                <a:effectLst/>
                <a:latin typeface="Tw Cen MT" panose="020B0602020104020603" pitchFamily="34" charset="0"/>
              </a:rPr>
              <a:t>.” </a:t>
            </a:r>
            <a:r>
              <a:rPr lang="en-GB" sz="1100" b="1" dirty="0">
                <a:solidFill>
                  <a:srgbClr val="333333"/>
                </a:solidFill>
                <a:effectLst/>
              </a:rPr>
              <a:t>(What is epidemiology and why is it important?, 2021)</a:t>
            </a:r>
          </a:p>
          <a:p>
            <a:endParaRPr lang="en-GB" dirty="0"/>
          </a:p>
        </p:txBody>
      </p:sp>
    </p:spTree>
    <p:extLst>
      <p:ext uri="{BB962C8B-B14F-4D97-AF65-F5344CB8AC3E}">
        <p14:creationId xmlns:p14="http://schemas.microsoft.com/office/powerpoint/2010/main" val="35576112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B771D5A-92E1-48D3-A1DD-DCE36B4A0236}"/>
              </a:ext>
            </a:extLst>
          </p:cNvPr>
          <p:cNvSpPr>
            <a:spLocks noGrp="1"/>
          </p:cNvSpPr>
          <p:nvPr>
            <p:ph idx="1"/>
          </p:nvPr>
        </p:nvSpPr>
        <p:spPr>
          <a:xfrm>
            <a:off x="768626" y="636104"/>
            <a:ext cx="10585174" cy="5375082"/>
          </a:xfrm>
        </p:spPr>
        <p:txBody>
          <a:bodyPr>
            <a:normAutofit lnSpcReduction="10000"/>
          </a:bodyPr>
          <a:lstStyle/>
          <a:p>
            <a:pPr marL="0" indent="0" algn="l">
              <a:buNone/>
            </a:pPr>
            <a:r>
              <a:rPr lang="en-GB" sz="2200" b="1" dirty="0">
                <a:solidFill>
                  <a:srgbClr val="333333"/>
                </a:solidFill>
                <a:effectLst/>
                <a:highlight>
                  <a:srgbClr val="FFFF00"/>
                </a:highlight>
                <a:latin typeface="Tw Cen MT" panose="020B0602020104020603" pitchFamily="34" charset="0"/>
              </a:rPr>
              <a:t>Examples 1: </a:t>
            </a:r>
            <a:r>
              <a:rPr lang="en-GB" sz="2200" b="1" dirty="0">
                <a:solidFill>
                  <a:srgbClr val="333333"/>
                </a:solidFill>
                <a:effectLst/>
                <a:latin typeface="Tw Cen MT" panose="020B0602020104020603" pitchFamily="34" charset="0"/>
              </a:rPr>
              <a:t>of Epidemiological funded research and what we’ve learnt about arthritis</a:t>
            </a:r>
          </a:p>
          <a:p>
            <a:pPr marL="0" indent="0" algn="l">
              <a:buNone/>
            </a:pPr>
            <a:r>
              <a:rPr lang="en-GB" sz="2200" b="1" dirty="0">
                <a:solidFill>
                  <a:srgbClr val="333333"/>
                </a:solidFill>
                <a:effectLst/>
                <a:latin typeface="Tw Cen MT" panose="020B0602020104020603" pitchFamily="34" charset="0"/>
              </a:rPr>
              <a:t>Norfolk Arthritis Register (NOAR)</a:t>
            </a:r>
          </a:p>
          <a:p>
            <a:pPr algn="l"/>
            <a:r>
              <a:rPr lang="en-GB" sz="2200" dirty="0">
                <a:solidFill>
                  <a:srgbClr val="333333"/>
                </a:solidFill>
                <a:effectLst/>
                <a:latin typeface="Tw Cen MT" panose="020B0602020104020603" pitchFamily="34" charset="0"/>
              </a:rPr>
              <a:t>NOAR is the largest community-based study in the world to look at the onset, development and long-term impact of inflammatory arthritis, with over 4,000 participants.</a:t>
            </a:r>
          </a:p>
          <a:p>
            <a:pPr algn="l"/>
            <a:r>
              <a:rPr lang="en-GB" sz="2200" dirty="0">
                <a:solidFill>
                  <a:srgbClr val="333333"/>
                </a:solidFill>
                <a:effectLst/>
                <a:latin typeface="Tw Cen MT" panose="020B0602020104020603" pitchFamily="34" charset="0"/>
              </a:rPr>
              <a:t>Over the last 30 years, NOAR has helped to rewrite textbooks and inform healthcare professionals on the management and treatment of rheumatoid arthritis.</a:t>
            </a:r>
          </a:p>
          <a:p>
            <a:pPr algn="l"/>
            <a:r>
              <a:rPr lang="en-GB" sz="2200" dirty="0">
                <a:solidFill>
                  <a:srgbClr val="333333"/>
                </a:solidFill>
                <a:effectLst/>
                <a:latin typeface="Tw Cen MT" panose="020B0602020104020603" pitchFamily="34" charset="0"/>
              </a:rPr>
              <a:t>The study has helped us to understand how widespread inflammatory arthritis is, factors that might be related to the onset of arthritis (e.g. smoking), people’s responses to treatment, and the long-term impact of the condition.</a:t>
            </a:r>
          </a:p>
          <a:p>
            <a:pPr algn="l"/>
            <a:r>
              <a:rPr lang="en-GB" sz="2200" dirty="0">
                <a:solidFill>
                  <a:srgbClr val="333333"/>
                </a:solidFill>
                <a:effectLst/>
                <a:latin typeface="Tw Cen MT" panose="020B0602020104020603" pitchFamily="34" charset="0"/>
              </a:rPr>
              <a:t>Going forward, NOAR aims to explore the genetic basis of inflammatory arthritis, the risk of cardiovascular disease, and investigating the link between cognition (how our mind processes information, for example, thinking, problem-solving and planning) and rheumatoid arthritis.</a:t>
            </a:r>
          </a:p>
          <a:p>
            <a:endParaRPr lang="en-GB" dirty="0"/>
          </a:p>
        </p:txBody>
      </p:sp>
    </p:spTree>
    <p:extLst>
      <p:ext uri="{BB962C8B-B14F-4D97-AF65-F5344CB8AC3E}">
        <p14:creationId xmlns:p14="http://schemas.microsoft.com/office/powerpoint/2010/main" val="37163038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5C71130-000C-45BC-9596-139333B523BA}"/>
              </a:ext>
            </a:extLst>
          </p:cNvPr>
          <p:cNvSpPr>
            <a:spLocks noGrp="1"/>
          </p:cNvSpPr>
          <p:nvPr>
            <p:ph idx="1"/>
          </p:nvPr>
        </p:nvSpPr>
        <p:spPr>
          <a:xfrm>
            <a:off x="662609" y="1046922"/>
            <a:ext cx="10691191" cy="4964264"/>
          </a:xfrm>
        </p:spPr>
        <p:txBody>
          <a:bodyPr>
            <a:normAutofit/>
          </a:bodyPr>
          <a:lstStyle/>
          <a:p>
            <a:r>
              <a:rPr lang="en-GB" sz="2800" b="1" i="0" dirty="0">
                <a:solidFill>
                  <a:srgbClr val="191B1B"/>
                </a:solidFill>
                <a:effectLst/>
                <a:highlight>
                  <a:srgbClr val="FFFF00"/>
                </a:highlight>
                <a:latin typeface="Avenir LT W01_35 Light1475496"/>
              </a:rPr>
              <a:t>Today</a:t>
            </a:r>
            <a:r>
              <a:rPr lang="en-GB" sz="2800" b="0" i="0" dirty="0">
                <a:solidFill>
                  <a:srgbClr val="191B1B"/>
                </a:solidFill>
                <a:effectLst/>
                <a:latin typeface="Avenir LT W01_35 Light1475496"/>
              </a:rPr>
              <a:t>, epidemiologists use the insights gathered in their research to determine how illness within a population affects our society and systems on a larger scale, and in turn, provide recommendations for interventions, such as removing a fatal water pump of the London choler</a:t>
            </a:r>
            <a:r>
              <a:rPr lang="en-GB" sz="2800" dirty="0">
                <a:solidFill>
                  <a:srgbClr val="191B1B"/>
                </a:solidFill>
                <a:latin typeface="Avenir LT W01_35 Light1475496"/>
              </a:rPr>
              <a:t>a </a:t>
            </a:r>
            <a:r>
              <a:rPr lang="en-GB" sz="2800">
                <a:solidFill>
                  <a:srgbClr val="191B1B"/>
                </a:solidFill>
                <a:latin typeface="Avenir LT W01_35 Light1475496"/>
              </a:rPr>
              <a:t>outbreak in 1854.</a:t>
            </a:r>
            <a:endParaRPr lang="en-GB" sz="2800" dirty="0"/>
          </a:p>
        </p:txBody>
      </p:sp>
    </p:spTree>
    <p:extLst>
      <p:ext uri="{BB962C8B-B14F-4D97-AF65-F5344CB8AC3E}">
        <p14:creationId xmlns:p14="http://schemas.microsoft.com/office/powerpoint/2010/main" val="86233683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1F8511B-2BFC-477B-8F89-0D85CE2555E4}"/>
              </a:ext>
            </a:extLst>
          </p:cNvPr>
          <p:cNvSpPr>
            <a:spLocks noGrp="1"/>
          </p:cNvSpPr>
          <p:nvPr>
            <p:ph idx="1"/>
          </p:nvPr>
        </p:nvSpPr>
        <p:spPr>
          <a:xfrm>
            <a:off x="848138" y="728870"/>
            <a:ext cx="10505661" cy="5282316"/>
          </a:xfrm>
        </p:spPr>
        <p:txBody>
          <a:bodyPr>
            <a:normAutofit fontScale="92500" lnSpcReduction="20000"/>
          </a:bodyPr>
          <a:lstStyle/>
          <a:p>
            <a:pPr marL="0" indent="0" algn="ctr">
              <a:buNone/>
            </a:pPr>
            <a:r>
              <a:rPr lang="en-GB" sz="2600" b="1" dirty="0">
                <a:solidFill>
                  <a:srgbClr val="333333"/>
                </a:solidFill>
                <a:effectLst/>
                <a:highlight>
                  <a:srgbClr val="FFFF00"/>
                </a:highlight>
                <a:latin typeface="Tw Cen MT" panose="020B0602020104020603" pitchFamily="34" charset="0"/>
              </a:rPr>
              <a:t>Examples 2:  </a:t>
            </a:r>
            <a:r>
              <a:rPr lang="en-GB" sz="2600" b="1" dirty="0">
                <a:solidFill>
                  <a:srgbClr val="333333"/>
                </a:solidFill>
                <a:effectLst/>
                <a:latin typeface="Tw Cen MT" panose="020B0602020104020603" pitchFamily="34" charset="0"/>
              </a:rPr>
              <a:t>of epidemiological funded research and what we’ve learnt about arthritis</a:t>
            </a:r>
          </a:p>
          <a:p>
            <a:pPr marL="0" indent="0" algn="l">
              <a:buNone/>
            </a:pPr>
            <a:r>
              <a:rPr lang="en-GB" sz="2400" b="1" dirty="0">
                <a:solidFill>
                  <a:srgbClr val="333333"/>
                </a:solidFill>
                <a:effectLst/>
                <a:highlight>
                  <a:srgbClr val="00FFFF"/>
                </a:highlight>
                <a:latin typeface="Tw Cen MT" panose="020B0602020104020603" pitchFamily="34" charset="0"/>
              </a:rPr>
              <a:t>COVID-19 and rheumatic diseases</a:t>
            </a:r>
          </a:p>
          <a:p>
            <a:pPr algn="l"/>
            <a:r>
              <a:rPr lang="en-GB" sz="2400" dirty="0">
                <a:solidFill>
                  <a:srgbClr val="333333"/>
                </a:solidFill>
                <a:effectLst/>
                <a:latin typeface="Tw Cen MT" panose="020B0602020104020603" pitchFamily="34" charset="0"/>
              </a:rPr>
              <a:t>At the moment, little is known about how patients with rheumatic diseases or autoimmune conditions are affected by COVID-19.</a:t>
            </a:r>
          </a:p>
          <a:p>
            <a:pPr algn="l"/>
            <a:r>
              <a:rPr lang="en-GB" sz="2400" dirty="0">
                <a:solidFill>
                  <a:srgbClr val="333333"/>
                </a:solidFill>
                <a:effectLst/>
                <a:latin typeface="Tw Cen MT" panose="020B0602020104020603" pitchFamily="34" charset="0"/>
              </a:rPr>
              <a:t>To address this and inform care we are supporting two global COVID-19 initiatives, organised by the COVID-19 Global Rheumatology Alliance which was formed in response to the coronavirus pandemic.</a:t>
            </a:r>
          </a:p>
          <a:p>
            <a:pPr algn="l"/>
            <a:r>
              <a:rPr lang="en-GB" sz="2400" dirty="0">
                <a:solidFill>
                  <a:srgbClr val="333333"/>
                </a:solidFill>
                <a:effectLst/>
                <a:latin typeface="Tw Cen MT" panose="020B0602020104020603" pitchFamily="34" charset="0"/>
              </a:rPr>
              <a:t>Natalie Carter, Head of Research Engagement "These initiatives will help clinicians to collect and share information about how COVID-19 is affecting people with inflammatory arthritis and other rheumatological conditions.</a:t>
            </a:r>
          </a:p>
          <a:p>
            <a:pPr algn="l"/>
            <a:r>
              <a:rPr lang="en-GB" sz="2400" dirty="0">
                <a:solidFill>
                  <a:srgbClr val="333333"/>
                </a:solidFill>
                <a:effectLst/>
                <a:latin typeface="Tw Cen MT" panose="020B0602020104020603" pitchFamily="34" charset="0"/>
              </a:rPr>
              <a:t>We hope the information gathered will help to inform the way doctors to advise and care for their patients and evaluate the risk of COVID-19 infection on patients who may be on immunosuppressant treatment."</a:t>
            </a:r>
          </a:p>
          <a:p>
            <a:endParaRPr lang="en-GB" dirty="0"/>
          </a:p>
        </p:txBody>
      </p:sp>
    </p:spTree>
    <p:extLst>
      <p:ext uri="{BB962C8B-B14F-4D97-AF65-F5344CB8AC3E}">
        <p14:creationId xmlns:p14="http://schemas.microsoft.com/office/powerpoint/2010/main" val="420224213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C2642D3-4807-4CE8-8C82-CD4082634549}"/>
              </a:ext>
            </a:extLst>
          </p:cNvPr>
          <p:cNvSpPr>
            <a:spLocks noGrp="1"/>
          </p:cNvSpPr>
          <p:nvPr>
            <p:ph idx="1"/>
          </p:nvPr>
        </p:nvSpPr>
        <p:spPr/>
        <p:txBody>
          <a:bodyPr/>
          <a:lstStyle/>
          <a:p>
            <a:r>
              <a:rPr lang="en-GB" sz="4000" b="0" i="0" dirty="0">
                <a:solidFill>
                  <a:srgbClr val="191B1B"/>
                </a:solidFill>
                <a:effectLst/>
                <a:highlight>
                  <a:srgbClr val="00FFFF"/>
                </a:highlight>
                <a:latin typeface="Tw Cen MT" panose="020B0602020104020603" pitchFamily="34" charset="0"/>
              </a:rPr>
              <a:t>Four main types of Epidemiology</a:t>
            </a:r>
          </a:p>
          <a:p>
            <a:r>
              <a:rPr lang="en-GB" sz="2800" b="0" i="0" dirty="0">
                <a:solidFill>
                  <a:srgbClr val="191B1B"/>
                </a:solidFill>
                <a:effectLst/>
                <a:highlight>
                  <a:srgbClr val="FFFF00"/>
                </a:highlight>
                <a:latin typeface="Tw Cen MT" panose="020B0602020104020603" pitchFamily="34" charset="0"/>
              </a:rPr>
              <a:t>Infectious Disease</a:t>
            </a:r>
          </a:p>
          <a:p>
            <a:r>
              <a:rPr lang="en-GB" sz="2800" b="1" i="0" dirty="0">
                <a:solidFill>
                  <a:srgbClr val="191B1B"/>
                </a:solidFill>
                <a:effectLst/>
                <a:highlight>
                  <a:srgbClr val="FFFF00"/>
                </a:highlight>
                <a:latin typeface="Tw Cen MT" panose="020B0602020104020603" pitchFamily="34" charset="0"/>
              </a:rPr>
              <a:t>Chronic Disease Epidemiology </a:t>
            </a:r>
          </a:p>
          <a:p>
            <a:r>
              <a:rPr lang="en-GB" sz="2800" b="1" i="0" strike="noStrike" dirty="0">
                <a:solidFill>
                  <a:schemeClr val="tx2"/>
                </a:solidFill>
                <a:effectLst/>
                <a:highlight>
                  <a:srgbClr val="FFFF00"/>
                </a:highlight>
                <a:latin typeface="Tw Cen MT" panose="020B0602020104020603" pitchFamily="34" charset="0"/>
                <a:hlinkClick r:id="rId2">
                  <a:extLst>
                    <a:ext uri="{A12FA001-AC4F-418D-AE19-62706E023703}">
                      <ahyp:hlinkClr xmlns:ahyp="http://schemas.microsoft.com/office/drawing/2018/hyperlinkcolor" val="tx"/>
                    </a:ext>
                  </a:extLst>
                </a:hlinkClick>
              </a:rPr>
              <a:t>Environmental </a:t>
            </a:r>
            <a:r>
              <a:rPr lang="en-GB" sz="2800" b="1" dirty="0">
                <a:solidFill>
                  <a:schemeClr val="tx2"/>
                </a:solidFill>
                <a:highlight>
                  <a:srgbClr val="FFFF00"/>
                </a:highlight>
                <a:latin typeface="Tw Cen MT" panose="020B0602020104020603" pitchFamily="34" charset="0"/>
                <a:hlinkClick r:id="rId2">
                  <a:extLst>
                    <a:ext uri="{A12FA001-AC4F-418D-AE19-62706E023703}">
                      <ahyp:hlinkClr xmlns:ahyp="http://schemas.microsoft.com/office/drawing/2018/hyperlinkcolor" val="tx"/>
                    </a:ext>
                  </a:extLst>
                </a:hlinkClick>
              </a:rPr>
              <a:t>E</a:t>
            </a:r>
            <a:r>
              <a:rPr lang="en-GB" sz="2800" b="1" i="0" strike="noStrike" dirty="0">
                <a:solidFill>
                  <a:schemeClr val="tx2"/>
                </a:solidFill>
                <a:effectLst/>
                <a:highlight>
                  <a:srgbClr val="FFFF00"/>
                </a:highlight>
                <a:latin typeface="Tw Cen MT" panose="020B0602020104020603" pitchFamily="34" charset="0"/>
                <a:hlinkClick r:id="rId2">
                  <a:extLst>
                    <a:ext uri="{A12FA001-AC4F-418D-AE19-62706E023703}">
                      <ahyp:hlinkClr xmlns:ahyp="http://schemas.microsoft.com/office/drawing/2018/hyperlinkcolor" val="tx"/>
                    </a:ext>
                  </a:extLst>
                </a:hlinkClick>
              </a:rPr>
              <a:t>pidemiology</a:t>
            </a:r>
            <a:r>
              <a:rPr lang="en-GB" sz="2800" b="1" i="0" dirty="0">
                <a:solidFill>
                  <a:schemeClr val="tx2"/>
                </a:solidFill>
                <a:effectLst/>
                <a:highlight>
                  <a:srgbClr val="FFFF00"/>
                </a:highlight>
                <a:latin typeface="Tw Cen MT" panose="020B0602020104020603" pitchFamily="34" charset="0"/>
              </a:rPr>
              <a:t> </a:t>
            </a:r>
            <a:r>
              <a:rPr lang="en-GB" sz="2800" b="0" i="0" dirty="0">
                <a:solidFill>
                  <a:srgbClr val="191B1B"/>
                </a:solidFill>
                <a:effectLst/>
                <a:highlight>
                  <a:srgbClr val="FFFF00"/>
                </a:highlight>
                <a:latin typeface="Tw Cen MT" panose="020B0602020104020603" pitchFamily="34" charset="0"/>
              </a:rPr>
              <a:t> </a:t>
            </a:r>
          </a:p>
          <a:p>
            <a:r>
              <a:rPr lang="en-GB" sz="2800" b="1" i="0" dirty="0">
                <a:solidFill>
                  <a:srgbClr val="191B1B"/>
                </a:solidFill>
                <a:effectLst/>
                <a:highlight>
                  <a:srgbClr val="FFFF00"/>
                </a:highlight>
                <a:latin typeface="Tw Cen MT" panose="020B0602020104020603" pitchFamily="34" charset="0"/>
              </a:rPr>
              <a:t>Violence and Injury Epidemiology</a:t>
            </a:r>
            <a:endParaRPr lang="en-GB" sz="2800" dirty="0">
              <a:highlight>
                <a:srgbClr val="FFFF00"/>
              </a:highlight>
            </a:endParaRPr>
          </a:p>
        </p:txBody>
      </p:sp>
    </p:spTree>
    <p:extLst>
      <p:ext uri="{BB962C8B-B14F-4D97-AF65-F5344CB8AC3E}">
        <p14:creationId xmlns:p14="http://schemas.microsoft.com/office/powerpoint/2010/main" val="10207045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76489C2-6EB5-439A-991E-C3F1B3DD2012}"/>
              </a:ext>
            </a:extLst>
          </p:cNvPr>
          <p:cNvSpPr>
            <a:spLocks noGrp="1"/>
          </p:cNvSpPr>
          <p:nvPr>
            <p:ph idx="1"/>
          </p:nvPr>
        </p:nvSpPr>
        <p:spPr>
          <a:xfrm>
            <a:off x="622852" y="609600"/>
            <a:ext cx="10730948" cy="5401586"/>
          </a:xfrm>
        </p:spPr>
        <p:txBody>
          <a:bodyPr>
            <a:normAutofit/>
          </a:bodyPr>
          <a:lstStyle/>
          <a:p>
            <a:pPr marL="0" indent="0">
              <a:buNone/>
            </a:pPr>
            <a:r>
              <a:rPr lang="en-GB" sz="2400" b="1" i="0" cap="all" dirty="0">
                <a:solidFill>
                  <a:schemeClr val="tx2"/>
                </a:solidFill>
                <a:effectLst/>
                <a:highlight>
                  <a:srgbClr val="FFFF00"/>
                </a:highlight>
                <a:latin typeface="Tw Cen MT" panose="020B0602020104020603" pitchFamily="34" charset="0"/>
              </a:rPr>
              <a:t>TYPES OF EPIDEMIOLOGY</a:t>
            </a:r>
          </a:p>
          <a:p>
            <a:pPr algn="l">
              <a:buFont typeface="Arial" panose="020B0604020202020204" pitchFamily="34" charset="0"/>
              <a:buChar char="•"/>
            </a:pPr>
            <a:r>
              <a:rPr lang="en-GB" sz="2400" b="0" i="0" dirty="0">
                <a:solidFill>
                  <a:srgbClr val="191B1B"/>
                </a:solidFill>
                <a:effectLst/>
                <a:highlight>
                  <a:srgbClr val="00FFFF"/>
                </a:highlight>
                <a:latin typeface="Tw Cen MT" panose="020B0602020104020603" pitchFamily="34" charset="0"/>
              </a:rPr>
              <a:t>Infectious Disease Epidemiology for Public Health </a:t>
            </a:r>
            <a:br>
              <a:rPr lang="en-GB" sz="2400" b="0" i="0" dirty="0">
                <a:solidFill>
                  <a:srgbClr val="191B1B"/>
                </a:solidFill>
                <a:effectLst/>
                <a:latin typeface="Tw Cen MT" panose="020B0602020104020603" pitchFamily="34" charset="0"/>
              </a:rPr>
            </a:br>
            <a:r>
              <a:rPr lang="en-GB" sz="2400" b="0" i="0" dirty="0">
                <a:solidFill>
                  <a:srgbClr val="191B1B"/>
                </a:solidFill>
                <a:effectLst/>
                <a:latin typeface="Tw Cen MT" panose="020B0602020104020603" pitchFamily="34" charset="0"/>
              </a:rPr>
              <a:t>This type of epidemiology is at the forefront of today’s world—as epidemiologists work on the front lines to track and trace the spread of COVID-19. In this concentration, </a:t>
            </a:r>
            <a:r>
              <a:rPr lang="en-GB" sz="2400" b="0" i="0" u="none" strike="noStrike" dirty="0">
                <a:solidFill>
                  <a:schemeClr val="tx2"/>
                </a:solidFill>
                <a:effectLst/>
                <a:highlight>
                  <a:srgbClr val="FFFF00"/>
                </a:highlight>
                <a:latin typeface="Tw Cen MT" panose="020B0602020104020603" pitchFamily="34" charset="0"/>
                <a:hlinkClick r:id="rId2">
                  <a:extLst>
                    <a:ext uri="{A12FA001-AC4F-418D-AE19-62706E023703}">
                      <ahyp:hlinkClr xmlns:ahyp="http://schemas.microsoft.com/office/drawing/2018/hyperlinkcolor" val="tx"/>
                    </a:ext>
                  </a:extLst>
                </a:hlinkClick>
              </a:rPr>
              <a:t>infectious disease epidemiologists</a:t>
            </a:r>
            <a:r>
              <a:rPr lang="en-GB" sz="2400" b="0" i="0" dirty="0">
                <a:solidFill>
                  <a:schemeClr val="tx2"/>
                </a:solidFill>
                <a:effectLst/>
                <a:highlight>
                  <a:srgbClr val="FFFF00"/>
                </a:highlight>
                <a:latin typeface="Tw Cen MT" panose="020B0602020104020603" pitchFamily="34" charset="0"/>
              </a:rPr>
              <a:t> </a:t>
            </a:r>
            <a:r>
              <a:rPr lang="en-GB" sz="2400" b="0" i="0" dirty="0">
                <a:solidFill>
                  <a:srgbClr val="191B1B"/>
                </a:solidFill>
                <a:effectLst/>
                <a:latin typeface="Tw Cen MT" panose="020B0602020104020603" pitchFamily="34" charset="0"/>
              </a:rPr>
              <a:t>work to detect pathogens or viruses, understand their development and spread, and devise effective interventions for their prevention and control.</a:t>
            </a:r>
          </a:p>
          <a:p>
            <a:pPr algn="l">
              <a:buFont typeface="Arial" panose="020B0604020202020204" pitchFamily="34" charset="0"/>
              <a:buChar char="•"/>
            </a:pPr>
            <a:r>
              <a:rPr lang="en-GB" sz="2400" b="1" i="0" dirty="0">
                <a:solidFill>
                  <a:srgbClr val="191B1B"/>
                </a:solidFill>
                <a:effectLst/>
                <a:highlight>
                  <a:srgbClr val="00FFFF"/>
                </a:highlight>
                <a:latin typeface="Tw Cen MT" panose="020B0602020104020603" pitchFamily="34" charset="0"/>
              </a:rPr>
              <a:t>Chronic Disease Epidemiology</a:t>
            </a:r>
            <a:br>
              <a:rPr lang="en-GB" sz="2400" b="0" i="0" dirty="0">
                <a:solidFill>
                  <a:srgbClr val="191B1B"/>
                </a:solidFill>
                <a:effectLst/>
                <a:latin typeface="Tw Cen MT" panose="020B0602020104020603" pitchFamily="34" charset="0"/>
              </a:rPr>
            </a:br>
            <a:r>
              <a:rPr lang="en-GB" sz="2400" b="0" i="0" u="none" strike="noStrike" dirty="0">
                <a:solidFill>
                  <a:schemeClr val="tx1"/>
                </a:solidFill>
                <a:effectLst/>
                <a:highlight>
                  <a:srgbClr val="FFFF00"/>
                </a:highlight>
                <a:latin typeface="Tw Cen MT" panose="020B0602020104020603" pitchFamily="34" charset="0"/>
                <a:hlinkClick r:id="rId3">
                  <a:extLst>
                    <a:ext uri="{A12FA001-AC4F-418D-AE19-62706E023703}">
                      <ahyp:hlinkClr xmlns:ahyp="http://schemas.microsoft.com/office/drawing/2018/hyperlinkcolor" val="tx"/>
                    </a:ext>
                  </a:extLst>
                </a:hlinkClick>
              </a:rPr>
              <a:t>Chronic disease epidemiologists</a:t>
            </a:r>
            <a:r>
              <a:rPr lang="en-GB" sz="2400" b="0" i="0" dirty="0">
                <a:solidFill>
                  <a:schemeClr val="tx1"/>
                </a:solidFill>
                <a:effectLst/>
                <a:highlight>
                  <a:srgbClr val="FFFF00"/>
                </a:highlight>
                <a:latin typeface="Tw Cen MT" panose="020B0602020104020603" pitchFamily="34" charset="0"/>
              </a:rPr>
              <a:t> </a:t>
            </a:r>
            <a:r>
              <a:rPr lang="en-GB" sz="2400" b="0" i="0" dirty="0">
                <a:solidFill>
                  <a:srgbClr val="191B1B"/>
                </a:solidFill>
                <a:effectLst/>
                <a:latin typeface="Tw Cen MT" panose="020B0602020104020603" pitchFamily="34" charset="0"/>
              </a:rPr>
              <a:t>battle day-to-day chronic conditions such as cancers, diabetes, obesity, and more. Epidemiologists in this fieldwork to research the origins, treatment, and health outcomes of these diseases in the fight towards prevention.</a:t>
            </a:r>
          </a:p>
          <a:p>
            <a:pPr marL="0" indent="0">
              <a:buNone/>
            </a:pPr>
            <a:endParaRPr lang="en-GB" b="0" i="0" cap="all" dirty="0">
              <a:solidFill>
                <a:srgbClr val="25408F"/>
              </a:solidFill>
              <a:effectLst/>
              <a:latin typeface="Avenir LT W01_95 Black1475556"/>
            </a:endParaRPr>
          </a:p>
          <a:p>
            <a:endParaRPr lang="en-GB" dirty="0"/>
          </a:p>
        </p:txBody>
      </p:sp>
    </p:spTree>
    <p:extLst>
      <p:ext uri="{BB962C8B-B14F-4D97-AF65-F5344CB8AC3E}">
        <p14:creationId xmlns:p14="http://schemas.microsoft.com/office/powerpoint/2010/main" val="9109072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45327AF-2BBA-40C8-AFFB-74F0153E9310}"/>
              </a:ext>
            </a:extLst>
          </p:cNvPr>
          <p:cNvSpPr>
            <a:spLocks noGrp="1"/>
          </p:cNvSpPr>
          <p:nvPr>
            <p:ph idx="1"/>
          </p:nvPr>
        </p:nvSpPr>
        <p:spPr>
          <a:xfrm>
            <a:off x="662609" y="569844"/>
            <a:ext cx="10691191" cy="5208104"/>
          </a:xfrm>
        </p:spPr>
        <p:txBody>
          <a:bodyPr>
            <a:normAutofit lnSpcReduction="10000"/>
          </a:bodyPr>
          <a:lstStyle/>
          <a:p>
            <a:pPr algn="l">
              <a:buFont typeface="Arial" panose="020B0604020202020204" pitchFamily="34" charset="0"/>
              <a:buChar char="•"/>
            </a:pPr>
            <a:r>
              <a:rPr lang="en-GB" sz="2400" b="0" i="0" dirty="0">
                <a:solidFill>
                  <a:srgbClr val="191B1B"/>
                </a:solidFill>
                <a:effectLst/>
                <a:latin typeface="Tw Cen MT" panose="020B0602020104020603" pitchFamily="34" charset="0"/>
              </a:rPr>
              <a:t>Environmental Epidemiology</a:t>
            </a:r>
            <a:br>
              <a:rPr lang="en-GB" sz="2400" b="0" i="0" dirty="0">
                <a:solidFill>
                  <a:srgbClr val="191B1B"/>
                </a:solidFill>
                <a:effectLst/>
                <a:latin typeface="Tw Cen MT" panose="020B0602020104020603" pitchFamily="34" charset="0"/>
              </a:rPr>
            </a:br>
            <a:r>
              <a:rPr lang="en-GB" sz="2400" b="1" i="0" u="none" strike="noStrike" dirty="0">
                <a:solidFill>
                  <a:schemeClr val="tx2"/>
                </a:solidFill>
                <a:effectLst/>
                <a:highlight>
                  <a:srgbClr val="00FFFF"/>
                </a:highlight>
                <a:latin typeface="Tw Cen MT" panose="020B0602020104020603" pitchFamily="34" charset="0"/>
                <a:hlinkClick r:id="rId2">
                  <a:extLst>
                    <a:ext uri="{A12FA001-AC4F-418D-AE19-62706E023703}">
                      <ahyp:hlinkClr xmlns:ahyp="http://schemas.microsoft.com/office/drawing/2018/hyperlinkcolor" val="tx"/>
                    </a:ext>
                  </a:extLst>
                </a:hlinkClick>
              </a:rPr>
              <a:t>Environmental epidemiology</a:t>
            </a:r>
            <a:r>
              <a:rPr lang="en-GB" sz="2400" b="1" i="0" dirty="0">
                <a:solidFill>
                  <a:schemeClr val="tx2"/>
                </a:solidFill>
                <a:effectLst/>
                <a:highlight>
                  <a:srgbClr val="00FFFF"/>
                </a:highlight>
                <a:latin typeface="Tw Cen MT" panose="020B0602020104020603" pitchFamily="34" charset="0"/>
              </a:rPr>
              <a:t> </a:t>
            </a:r>
            <a:r>
              <a:rPr lang="en-GB" sz="2400" b="0" i="0" dirty="0">
                <a:solidFill>
                  <a:srgbClr val="191B1B"/>
                </a:solidFill>
                <a:effectLst/>
                <a:latin typeface="Tw Cen MT" panose="020B0602020104020603" pitchFamily="34" charset="0"/>
              </a:rPr>
              <a:t>focuses on how an individual’s external factors affect health outcomes. This includes physical factors like pollution or housing, as well as social factors like stress and nutrition. Environmental epidemiologists work to understand how different environments may result in physical or neurological outcomes, ranging from psychiatric to cardiovascular disorders. </a:t>
            </a:r>
          </a:p>
          <a:p>
            <a:pPr algn="l">
              <a:buFont typeface="Arial" panose="020B0604020202020204" pitchFamily="34" charset="0"/>
              <a:buChar char="•"/>
            </a:pPr>
            <a:r>
              <a:rPr lang="en-GB" sz="2400" b="1" i="0" u="sng" dirty="0">
                <a:solidFill>
                  <a:srgbClr val="191B1B"/>
                </a:solidFill>
                <a:effectLst/>
                <a:highlight>
                  <a:srgbClr val="00FFFF"/>
                </a:highlight>
                <a:latin typeface="Tw Cen MT" panose="020B0602020104020603" pitchFamily="34" charset="0"/>
              </a:rPr>
              <a:t>Violence and Injury Epidemiology</a:t>
            </a:r>
            <a:br>
              <a:rPr lang="en-GB" sz="2400" b="0" i="0" dirty="0">
                <a:solidFill>
                  <a:srgbClr val="191B1B"/>
                </a:solidFill>
                <a:effectLst/>
                <a:latin typeface="Tw Cen MT" panose="020B0602020104020603" pitchFamily="34" charset="0"/>
              </a:rPr>
            </a:br>
            <a:r>
              <a:rPr lang="en-GB" sz="2400" b="0" i="0" dirty="0">
                <a:solidFill>
                  <a:srgbClr val="191B1B"/>
                </a:solidFill>
                <a:effectLst/>
                <a:latin typeface="Tw Cen MT" panose="020B0602020104020603" pitchFamily="34" charset="0"/>
              </a:rPr>
              <a:t>This epidemiological focus aims to address unintentional and intentional injuries across a lifespan. </a:t>
            </a:r>
            <a:r>
              <a:rPr lang="en-GB" sz="2400" b="1" i="0" dirty="0">
                <a:solidFill>
                  <a:srgbClr val="191B1B"/>
                </a:solidFill>
                <a:effectLst/>
                <a:highlight>
                  <a:srgbClr val="FFFF00"/>
                </a:highlight>
                <a:latin typeface="Tw Cen MT" panose="020B0602020104020603" pitchFamily="34" charset="0"/>
              </a:rPr>
              <a:t>For example</a:t>
            </a:r>
            <a:r>
              <a:rPr lang="en-GB" sz="2400" b="0" i="0" dirty="0">
                <a:solidFill>
                  <a:srgbClr val="191B1B"/>
                </a:solidFill>
                <a:effectLst/>
                <a:latin typeface="Tw Cen MT" panose="020B0602020104020603" pitchFamily="34" charset="0"/>
              </a:rPr>
              <a:t>, epidemiologists in this field might focus their research on car accidents and work to identify the associated risk factors. </a:t>
            </a:r>
          </a:p>
          <a:p>
            <a:pPr algn="l">
              <a:buFont typeface="Arial" panose="020B0604020202020204" pitchFamily="34" charset="0"/>
              <a:buChar char="•"/>
            </a:pPr>
            <a:r>
              <a:rPr lang="en-GB" sz="2400" b="0" i="0" dirty="0">
                <a:solidFill>
                  <a:srgbClr val="191B1B"/>
                </a:solidFill>
                <a:effectLst/>
                <a:latin typeface="Tw Cen MT" panose="020B0602020104020603" pitchFamily="34" charset="0"/>
              </a:rPr>
              <a:t>Armed with extensive research, the goal of </a:t>
            </a:r>
            <a:r>
              <a:rPr lang="en-GB" sz="2400" b="0" i="0" u="none" strike="noStrike" dirty="0">
                <a:solidFill>
                  <a:schemeClr val="accent1">
                    <a:lumMod val="50000"/>
                  </a:schemeClr>
                </a:solidFill>
                <a:effectLst/>
                <a:latin typeface="Tw Cen MT" panose="020B0602020104020603" pitchFamily="34" charset="0"/>
                <a:hlinkClick r:id="rId3">
                  <a:extLst>
                    <a:ext uri="{A12FA001-AC4F-418D-AE19-62706E023703}">
                      <ahyp:hlinkClr xmlns:ahyp="http://schemas.microsoft.com/office/drawing/2018/hyperlinkcolor" val="tx"/>
                    </a:ext>
                  </a:extLst>
                </a:hlinkClick>
              </a:rPr>
              <a:t>violence and injury epidemiology</a:t>
            </a:r>
            <a:r>
              <a:rPr lang="en-GB" sz="2400" b="0" i="0" dirty="0">
                <a:solidFill>
                  <a:schemeClr val="accent1">
                    <a:lumMod val="50000"/>
                  </a:schemeClr>
                </a:solidFill>
                <a:effectLst/>
                <a:latin typeface="Tw Cen MT" panose="020B0602020104020603" pitchFamily="34" charset="0"/>
              </a:rPr>
              <a:t> </a:t>
            </a:r>
            <a:r>
              <a:rPr lang="en-GB" sz="2400" b="0" i="0" dirty="0">
                <a:solidFill>
                  <a:srgbClr val="191B1B"/>
                </a:solidFill>
                <a:effectLst/>
                <a:latin typeface="Tw Cen MT" panose="020B0602020104020603" pitchFamily="34" charset="0"/>
              </a:rPr>
              <a:t>is to improve a population’s health by reducing the morbidity and mortality rate from unintentional and intentional injuries.</a:t>
            </a:r>
          </a:p>
          <a:p>
            <a:endParaRPr lang="en-GB" dirty="0"/>
          </a:p>
        </p:txBody>
      </p:sp>
    </p:spTree>
    <p:extLst>
      <p:ext uri="{BB962C8B-B14F-4D97-AF65-F5344CB8AC3E}">
        <p14:creationId xmlns:p14="http://schemas.microsoft.com/office/powerpoint/2010/main" val="356917348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Image result for true or false images">
            <a:extLst>
              <a:ext uri="{FF2B5EF4-FFF2-40B4-BE49-F238E27FC236}">
                <a16:creationId xmlns:a16="http://schemas.microsoft.com/office/drawing/2014/main" id="{C517C13D-403E-45B9-BB23-52FC346A3CF1}"/>
              </a:ext>
            </a:extLst>
          </p:cNvPr>
          <p:cNvPicPr>
            <a:picLocks noChangeAspect="1" noChangeArrowheads="1"/>
          </p:cNvPicPr>
          <p:nvPr/>
        </p:nvPicPr>
        <p:blipFill rotWithShape="1">
          <a:blip r:embed="rId2">
            <a:alphaModFix/>
            <a:extLst>
              <a:ext uri="{28A0092B-C50C-407E-A947-70E740481C1C}">
                <a14:useLocalDpi xmlns:a14="http://schemas.microsoft.com/office/drawing/2010/main" val="0"/>
              </a:ext>
            </a:extLst>
          </a:blip>
          <a:srcRect l="20074" r="9999"/>
          <a:stretch/>
        </p:blipFill>
        <p:spPr bwMode="auto">
          <a:xfrm>
            <a:off x="8004313" y="3684104"/>
            <a:ext cx="3382689" cy="285957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78B62C35-B436-453E-8D27-67FDF8A82570}"/>
              </a:ext>
            </a:extLst>
          </p:cNvPr>
          <p:cNvSpPr>
            <a:spLocks noGrp="1"/>
          </p:cNvSpPr>
          <p:nvPr>
            <p:ph type="title"/>
          </p:nvPr>
        </p:nvSpPr>
        <p:spPr>
          <a:xfrm>
            <a:off x="804996" y="798445"/>
            <a:ext cx="10366587" cy="1311664"/>
          </a:xfrm>
        </p:spPr>
        <p:txBody>
          <a:bodyPr>
            <a:normAutofit fontScale="90000"/>
          </a:bodyPr>
          <a:lstStyle/>
          <a:p>
            <a:r>
              <a:rPr lang="en-GB" b="1" dirty="0">
                <a:solidFill>
                  <a:srgbClr val="00B050"/>
                </a:solidFill>
              </a:rPr>
              <a:t>Assessment task (1 minute for each question)</a:t>
            </a:r>
          </a:p>
        </p:txBody>
      </p:sp>
      <p:sp>
        <p:nvSpPr>
          <p:cNvPr id="3" name="Content Placeholder 2">
            <a:extLst>
              <a:ext uri="{FF2B5EF4-FFF2-40B4-BE49-F238E27FC236}">
                <a16:creationId xmlns:a16="http://schemas.microsoft.com/office/drawing/2014/main" id="{0239237B-510D-4836-AF5E-05E99A804DDB}"/>
              </a:ext>
            </a:extLst>
          </p:cNvPr>
          <p:cNvSpPr>
            <a:spLocks noGrp="1"/>
          </p:cNvSpPr>
          <p:nvPr>
            <p:ph idx="1"/>
          </p:nvPr>
        </p:nvSpPr>
        <p:spPr>
          <a:xfrm>
            <a:off x="804997" y="2272143"/>
            <a:ext cx="6894516" cy="3788830"/>
          </a:xfrm>
        </p:spPr>
        <p:txBody>
          <a:bodyPr anchor="ctr">
            <a:normAutofit/>
          </a:bodyPr>
          <a:lstStyle/>
          <a:p>
            <a:endParaRPr lang="en-GB" sz="2000" dirty="0">
              <a:solidFill>
                <a:srgbClr val="000000"/>
              </a:solidFill>
            </a:endParaRPr>
          </a:p>
          <a:p>
            <a:endParaRPr lang="en-GB" sz="2000" dirty="0">
              <a:solidFill>
                <a:srgbClr val="000000"/>
              </a:solidFill>
            </a:endParaRPr>
          </a:p>
          <a:p>
            <a:r>
              <a:rPr lang="en-GB" sz="2800" b="1" dirty="0">
                <a:solidFill>
                  <a:srgbClr val="000000"/>
                </a:solidFill>
                <a:latin typeface="Tw Cen MT" panose="020B0602020104020603" pitchFamily="34" charset="0"/>
              </a:rPr>
              <a:t>Each learner should provide a true or false answer to the following questions on the meaning of Epidemiology.</a:t>
            </a:r>
          </a:p>
          <a:p>
            <a:endParaRPr lang="en-GB" sz="2000" dirty="0">
              <a:solidFill>
                <a:srgbClr val="000000"/>
              </a:solidFill>
            </a:endParaRPr>
          </a:p>
          <a:p>
            <a:endParaRPr lang="en-GB" sz="2000" dirty="0">
              <a:solidFill>
                <a:srgbClr val="000000"/>
              </a:solidFill>
            </a:endParaRPr>
          </a:p>
        </p:txBody>
      </p:sp>
    </p:spTree>
    <p:extLst>
      <p:ext uri="{BB962C8B-B14F-4D97-AF65-F5344CB8AC3E}">
        <p14:creationId xmlns:p14="http://schemas.microsoft.com/office/powerpoint/2010/main" val="313495692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FAD58-654E-4F71-95A1-C19D248319BB}"/>
              </a:ext>
            </a:extLst>
          </p:cNvPr>
          <p:cNvSpPr>
            <a:spLocks noGrp="1"/>
          </p:cNvSpPr>
          <p:nvPr>
            <p:ph type="title"/>
          </p:nvPr>
        </p:nvSpPr>
        <p:spPr>
          <a:xfrm>
            <a:off x="838200" y="365125"/>
            <a:ext cx="10515600" cy="1325563"/>
          </a:xfrm>
        </p:spPr>
        <p:txBody>
          <a:bodyPr>
            <a:normAutofit/>
          </a:bodyPr>
          <a:lstStyle/>
          <a:p>
            <a:r>
              <a:rPr lang="en-GB" b="1" dirty="0"/>
              <a:t>QUESTION 1: </a:t>
            </a:r>
            <a:r>
              <a:rPr lang="en-GB" b="1" dirty="0">
                <a:solidFill>
                  <a:srgbClr val="00B050"/>
                </a:solidFill>
              </a:rPr>
              <a:t>True or False</a:t>
            </a:r>
          </a:p>
        </p:txBody>
      </p:sp>
      <p:sp>
        <p:nvSpPr>
          <p:cNvPr id="3" name="Content Placeholder 2">
            <a:extLst>
              <a:ext uri="{FF2B5EF4-FFF2-40B4-BE49-F238E27FC236}">
                <a16:creationId xmlns:a16="http://schemas.microsoft.com/office/drawing/2014/main" id="{6EAC283D-1A3A-436C-A01D-BBF0C242597E}"/>
              </a:ext>
            </a:extLst>
          </p:cNvPr>
          <p:cNvSpPr>
            <a:spLocks noGrp="1"/>
          </p:cNvSpPr>
          <p:nvPr>
            <p:ph idx="1"/>
          </p:nvPr>
        </p:nvSpPr>
        <p:spPr>
          <a:xfrm>
            <a:off x="1497496" y="1939303"/>
            <a:ext cx="7447721" cy="4351338"/>
          </a:xfrm>
        </p:spPr>
        <p:txBody>
          <a:bodyPr>
            <a:normAutofit/>
          </a:bodyPr>
          <a:lstStyle/>
          <a:p>
            <a:pPr marL="342900" lvl="0" indent="-342900" fontAlgn="base">
              <a:spcBef>
                <a:spcPct val="20000"/>
              </a:spcBef>
              <a:spcAft>
                <a:spcPct val="0"/>
              </a:spcAft>
              <a:buNone/>
              <a:defRPr/>
            </a:pPr>
            <a:endParaRPr lang="en-GB" sz="2000" dirty="0">
              <a:solidFill>
                <a:schemeClr val="tx2"/>
              </a:solidFill>
            </a:endParaRPr>
          </a:p>
          <a:p>
            <a:pPr marL="342900" lvl="0" indent="-342900" fontAlgn="base">
              <a:spcBef>
                <a:spcPct val="20000"/>
              </a:spcBef>
              <a:spcAft>
                <a:spcPct val="0"/>
              </a:spcAft>
              <a:buNone/>
              <a:defRPr/>
            </a:pPr>
            <a:endParaRPr lang="en-GB" sz="2000" dirty="0">
              <a:solidFill>
                <a:schemeClr val="tx2"/>
              </a:solidFill>
            </a:endParaRPr>
          </a:p>
          <a:p>
            <a:pPr marL="342900" lvl="0" indent="-342900" fontAlgn="base">
              <a:spcBef>
                <a:spcPct val="20000"/>
              </a:spcBef>
              <a:spcAft>
                <a:spcPct val="0"/>
              </a:spcAft>
              <a:buNone/>
              <a:defRPr/>
            </a:pPr>
            <a:endParaRPr lang="en-GB" b="1" dirty="0">
              <a:solidFill>
                <a:schemeClr val="tx2"/>
              </a:solidFill>
            </a:endParaRPr>
          </a:p>
          <a:p>
            <a:pPr marL="342900" lvl="0" indent="-342900" fontAlgn="base">
              <a:spcBef>
                <a:spcPct val="20000"/>
              </a:spcBef>
              <a:spcAft>
                <a:spcPct val="0"/>
              </a:spcAft>
              <a:buNone/>
              <a:defRPr/>
            </a:pPr>
            <a:r>
              <a:rPr lang="en-GB" sz="3200" b="1" dirty="0">
                <a:solidFill>
                  <a:schemeClr val="tx2"/>
                </a:solidFill>
              </a:rPr>
              <a:t>Epidemiology is the study of how often diseases occur in different groups of people and why?.</a:t>
            </a:r>
            <a:endParaRPr lang="en-GB" b="1" dirty="0">
              <a:solidFill>
                <a:schemeClr val="tx2"/>
              </a:solidFill>
            </a:endParaRPr>
          </a:p>
          <a:p>
            <a:pPr marL="0" indent="0" fontAlgn="base">
              <a:spcBef>
                <a:spcPct val="20000"/>
              </a:spcBef>
              <a:spcAft>
                <a:spcPct val="0"/>
              </a:spcAft>
              <a:buNone/>
              <a:defRPr/>
            </a:pPr>
            <a:endParaRPr lang="en-US" altLang="en-US" sz="2000" b="1" dirty="0">
              <a:solidFill>
                <a:schemeClr val="tx2"/>
              </a:solidFill>
              <a:latin typeface="Times New Roman" panose="02020603050405020304" pitchFamily="18" charset="0"/>
            </a:endParaRPr>
          </a:p>
          <a:p>
            <a:endParaRPr lang="en-GB" sz="2000" dirty="0">
              <a:solidFill>
                <a:schemeClr val="tx2"/>
              </a:solidFill>
            </a:endParaRPr>
          </a:p>
        </p:txBody>
      </p:sp>
      <p:pic>
        <p:nvPicPr>
          <p:cNvPr id="4" name="Picture 4" descr="Image result for true or false images">
            <a:extLst>
              <a:ext uri="{FF2B5EF4-FFF2-40B4-BE49-F238E27FC236}">
                <a16:creationId xmlns:a16="http://schemas.microsoft.com/office/drawing/2014/main" id="{B3C61079-0EE7-4B76-AB53-01F0C44B708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034"/>
          <a:stretch/>
        </p:blipFill>
        <p:spPr bwMode="auto">
          <a:xfrm>
            <a:off x="8774182" y="4174837"/>
            <a:ext cx="3152775" cy="21611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115350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8051AF-853E-4DF8-8DAC-05662FF8F966}"/>
              </a:ext>
            </a:extLst>
          </p:cNvPr>
          <p:cNvSpPr>
            <a:spLocks noGrp="1"/>
          </p:cNvSpPr>
          <p:nvPr>
            <p:ph type="title"/>
          </p:nvPr>
        </p:nvSpPr>
        <p:spPr>
          <a:xfrm>
            <a:off x="640079" y="2053641"/>
            <a:ext cx="3669161" cy="2760098"/>
          </a:xfrm>
        </p:spPr>
        <p:txBody>
          <a:bodyPr>
            <a:normAutofit/>
          </a:bodyPr>
          <a:lstStyle/>
          <a:p>
            <a:r>
              <a:rPr lang="en-GB" dirty="0">
                <a:solidFill>
                  <a:srgbClr val="FFFFFF"/>
                </a:solidFill>
                <a:highlight>
                  <a:srgbClr val="000000"/>
                </a:highlight>
              </a:rPr>
              <a:t>Question 2: True or False</a:t>
            </a:r>
          </a:p>
        </p:txBody>
      </p:sp>
      <p:sp>
        <p:nvSpPr>
          <p:cNvPr id="3" name="Content Placeholder 2">
            <a:extLst>
              <a:ext uri="{FF2B5EF4-FFF2-40B4-BE49-F238E27FC236}">
                <a16:creationId xmlns:a16="http://schemas.microsoft.com/office/drawing/2014/main" id="{C318A9FA-2D89-4625-98C7-A455121C7B5E}"/>
              </a:ext>
            </a:extLst>
          </p:cNvPr>
          <p:cNvSpPr>
            <a:spLocks noGrp="1"/>
          </p:cNvSpPr>
          <p:nvPr>
            <p:ph idx="1"/>
          </p:nvPr>
        </p:nvSpPr>
        <p:spPr>
          <a:xfrm>
            <a:off x="5274366" y="1778794"/>
            <a:ext cx="6516136" cy="3548580"/>
          </a:xfrm>
        </p:spPr>
        <p:txBody>
          <a:bodyPr anchor="ctr">
            <a:normAutofit/>
          </a:bodyPr>
          <a:lstStyle/>
          <a:p>
            <a:pPr marL="0" indent="0">
              <a:buNone/>
            </a:pPr>
            <a:endParaRPr lang="en-GB" sz="2400" dirty="0">
              <a:solidFill>
                <a:srgbClr val="000000"/>
              </a:solidFill>
            </a:endParaRPr>
          </a:p>
          <a:p>
            <a:pPr marL="0" indent="0">
              <a:buNone/>
            </a:pPr>
            <a:r>
              <a:rPr lang="en-GB" sz="3200" b="1" dirty="0">
                <a:solidFill>
                  <a:srgbClr val="000000"/>
                </a:solidFill>
                <a:latin typeface="Tw Cen MT" panose="020B0602020104020603" pitchFamily="34" charset="0"/>
              </a:rPr>
              <a:t>Epidemiological information is used to plan and evaluate strategies to know how many schools should be in a city.</a:t>
            </a:r>
          </a:p>
        </p:txBody>
      </p:sp>
    </p:spTree>
    <p:extLst>
      <p:ext uri="{BB962C8B-B14F-4D97-AF65-F5344CB8AC3E}">
        <p14:creationId xmlns:p14="http://schemas.microsoft.com/office/powerpoint/2010/main" val="3697784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6" name="Rectangle 65">
            <a:extLst>
              <a:ext uri="{FF2B5EF4-FFF2-40B4-BE49-F238E27FC236}">
                <a16:creationId xmlns:a16="http://schemas.microsoft.com/office/drawing/2014/main" id="{B62E0F97-3B68-4A9A-81FD-184E8051D2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1A9C0995-256A-4F90-97D6-FB8958A5D4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12192000" cy="6857997"/>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0" name="Rectangle 69">
            <a:extLst>
              <a:ext uri="{FF2B5EF4-FFF2-40B4-BE49-F238E27FC236}">
                <a16:creationId xmlns:a16="http://schemas.microsoft.com/office/drawing/2014/main" id="{A8C4A48C-F8E4-40F0-B8C7-796C50B4C9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4123" y="2794702"/>
            <a:ext cx="10928970" cy="3451181"/>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2" name="Group 71">
            <a:extLst>
              <a:ext uri="{FF2B5EF4-FFF2-40B4-BE49-F238E27FC236}">
                <a16:creationId xmlns:a16="http://schemas.microsoft.com/office/drawing/2014/main" id="{93ECDB61-C78E-49AB-9D9C-862EAA5FFC6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440" y="6472"/>
            <a:ext cx="12201012" cy="6866993"/>
            <a:chOff x="-8440" y="6472"/>
            <a:chExt cx="12201012" cy="6866993"/>
          </a:xfrm>
        </p:grpSpPr>
        <p:grpSp>
          <p:nvGrpSpPr>
            <p:cNvPr id="73" name="Group 72">
              <a:extLst>
                <a:ext uri="{FF2B5EF4-FFF2-40B4-BE49-F238E27FC236}">
                  <a16:creationId xmlns:a16="http://schemas.microsoft.com/office/drawing/2014/main" id="{8A84E4F0-03F3-4373-BC08-F3420C4DD37C}"/>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440" y="6472"/>
              <a:ext cx="12201012" cy="6866993"/>
              <a:chOff x="-8440" y="6472"/>
              <a:chExt cx="12201012" cy="6866993"/>
            </a:xfrm>
          </p:grpSpPr>
          <p:grpSp>
            <p:nvGrpSpPr>
              <p:cNvPr id="75" name="Group 74">
                <a:extLst>
                  <a:ext uri="{FF2B5EF4-FFF2-40B4-BE49-F238E27FC236}">
                    <a16:creationId xmlns:a16="http://schemas.microsoft.com/office/drawing/2014/main" id="{7DF65987-4A36-4202-998C-5ADCB2FB9471}"/>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557299" y="2794702"/>
                <a:ext cx="634699" cy="1268599"/>
                <a:chOff x="11597128" y="2762119"/>
                <a:chExt cx="594872" cy="1268599"/>
              </a:xfrm>
            </p:grpSpPr>
            <p:cxnSp>
              <p:nvCxnSpPr>
                <p:cNvPr id="84" name="Straight Connector 83">
                  <a:extLst>
                    <a:ext uri="{FF2B5EF4-FFF2-40B4-BE49-F238E27FC236}">
                      <a16:creationId xmlns:a16="http://schemas.microsoft.com/office/drawing/2014/main" id="{F4238A89-F61E-46B4-A16C-1B27EEE4BDC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11597128" y="2762119"/>
                  <a:ext cx="594347"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65F870BE-1537-4939-A7CB-36BD7778102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97653" y="4030718"/>
                  <a:ext cx="594347"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grpSp>
          <p:grpSp>
            <p:nvGrpSpPr>
              <p:cNvPr id="76" name="Group 75">
                <a:extLst>
                  <a:ext uri="{FF2B5EF4-FFF2-40B4-BE49-F238E27FC236}">
                    <a16:creationId xmlns:a16="http://schemas.microsoft.com/office/drawing/2014/main" id="{92D909DC-9CB0-43B2-BFFB-48C8D4B1A295}"/>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440" y="2794702"/>
                <a:ext cx="648551" cy="1268599"/>
                <a:chOff x="11597131" y="2762119"/>
                <a:chExt cx="594869" cy="1268599"/>
              </a:xfrm>
            </p:grpSpPr>
            <p:cxnSp>
              <p:nvCxnSpPr>
                <p:cNvPr id="82" name="Straight Connector 81">
                  <a:extLst>
                    <a:ext uri="{FF2B5EF4-FFF2-40B4-BE49-F238E27FC236}">
                      <a16:creationId xmlns:a16="http://schemas.microsoft.com/office/drawing/2014/main" id="{1EABC700-4E95-4450-BE4B-1149BC01264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11597131" y="2762119"/>
                  <a:ext cx="594347"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235CD64B-F95D-4CF3-B317-37DAF82F2E0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97653" y="4030718"/>
                  <a:ext cx="594347"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grpSp>
          <p:grpSp>
            <p:nvGrpSpPr>
              <p:cNvPr id="77" name="Group 76">
                <a:extLst>
                  <a:ext uri="{FF2B5EF4-FFF2-40B4-BE49-F238E27FC236}">
                    <a16:creationId xmlns:a16="http://schemas.microsoft.com/office/drawing/2014/main" id="{E5E01DCE-5018-4BED-8C6B-73E056494C11}"/>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72" y="6472"/>
                <a:ext cx="12192000" cy="6866993"/>
                <a:chOff x="572" y="6472"/>
                <a:chExt cx="12192000" cy="6866993"/>
              </a:xfrm>
            </p:grpSpPr>
            <p:cxnSp>
              <p:nvCxnSpPr>
                <p:cNvPr id="78" name="Straight Connector 77">
                  <a:extLst>
                    <a:ext uri="{FF2B5EF4-FFF2-40B4-BE49-F238E27FC236}">
                      <a16:creationId xmlns:a16="http://schemas.microsoft.com/office/drawing/2014/main" id="{25A04438-598C-4217-B5F5-3982C306263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7" y="6245884"/>
                  <a:ext cx="12189811"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44B43FA3-78DB-4F9F-B889-D8B65C922B3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72" y="596465"/>
                  <a:ext cx="12192000"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769B4323-32F6-4DCF-94B4-36D8197761A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8134324" y="3444509"/>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F4214668-F898-4859-87D6-23D6EF0678A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2794261" y="3435428"/>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grpSp>
        </p:grpSp>
        <p:cxnSp>
          <p:nvCxnSpPr>
            <p:cNvPr id="74" name="Straight Connector 73">
              <a:extLst>
                <a:ext uri="{FF2B5EF4-FFF2-40B4-BE49-F238E27FC236}">
                  <a16:creationId xmlns:a16="http://schemas.microsoft.com/office/drawing/2014/main" id="{38F98E24-E208-40BF-B555-7B8DCEA3136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34123" y="2794702"/>
              <a:ext cx="10923176"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grpSp>
      <p:graphicFrame>
        <p:nvGraphicFramePr>
          <p:cNvPr id="36" name="Content Placeholder 3">
            <a:extLst>
              <a:ext uri="{FF2B5EF4-FFF2-40B4-BE49-F238E27FC236}">
                <a16:creationId xmlns:a16="http://schemas.microsoft.com/office/drawing/2014/main" id="{2D81E3CA-71FE-4984-906A-FA1B5A06EC9F}"/>
              </a:ext>
            </a:extLst>
          </p:cNvPr>
          <p:cNvGraphicFramePr>
            <a:graphicFrameLocks noGrp="1"/>
          </p:cNvGraphicFramePr>
          <p:nvPr>
            <p:ph idx="1"/>
            <p:extLst>
              <p:ext uri="{D42A27DB-BD31-4B8C-83A1-F6EECF244321}">
                <p14:modId xmlns:p14="http://schemas.microsoft.com/office/powerpoint/2010/main" val="1694005773"/>
              </p:ext>
            </p:extLst>
          </p:nvPr>
        </p:nvGraphicFramePr>
        <p:xfrm>
          <a:off x="838200" y="3709015"/>
          <a:ext cx="10515601" cy="1622559"/>
        </p:xfrm>
        <a:graphic>
          <a:graphicData uri="http://schemas.openxmlformats.org/drawingml/2006/table">
            <a:tbl>
              <a:tblPr>
                <a:tableStyleId>{5C22544A-7EE6-4342-B048-85BDC9FD1C3A}</a:tableStyleId>
              </a:tblPr>
              <a:tblGrid>
                <a:gridCol w="5932673">
                  <a:extLst>
                    <a:ext uri="{9D8B030D-6E8A-4147-A177-3AD203B41FA5}">
                      <a16:colId xmlns:a16="http://schemas.microsoft.com/office/drawing/2014/main" val="2255793668"/>
                    </a:ext>
                  </a:extLst>
                </a:gridCol>
                <a:gridCol w="4582928">
                  <a:extLst>
                    <a:ext uri="{9D8B030D-6E8A-4147-A177-3AD203B41FA5}">
                      <a16:colId xmlns:a16="http://schemas.microsoft.com/office/drawing/2014/main" val="709728735"/>
                    </a:ext>
                  </a:extLst>
                </a:gridCol>
              </a:tblGrid>
              <a:tr h="540853">
                <a:tc>
                  <a:txBody>
                    <a:bodyPr/>
                    <a:lstStyle/>
                    <a:p>
                      <a:pPr>
                        <a:lnSpc>
                          <a:spcPct val="107000"/>
                        </a:lnSpc>
                        <a:spcBef>
                          <a:spcPts val="200"/>
                        </a:spcBef>
                      </a:pPr>
                      <a:r>
                        <a:rPr lang="en-GB" sz="3200">
                          <a:effectLst/>
                        </a:rPr>
                        <a:t>Date assignment set</a:t>
                      </a:r>
                      <a:endParaRPr lang="en-GB" sz="2900" b="1" i="1">
                        <a:solidFill>
                          <a:srgbClr val="2F5496"/>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179487" marR="179487" marT="0" marB="0"/>
                </a:tc>
                <a:tc>
                  <a:txBody>
                    <a:bodyPr/>
                    <a:lstStyle/>
                    <a:p>
                      <a:pPr>
                        <a:lnSpc>
                          <a:spcPct val="107000"/>
                        </a:lnSpc>
                        <a:spcAft>
                          <a:spcPts val="800"/>
                        </a:spcAft>
                      </a:pPr>
                      <a:r>
                        <a:rPr lang="en-GB" sz="3200">
                          <a:effectLst/>
                        </a:rPr>
                        <a:t>July 2021 </a:t>
                      </a:r>
                      <a:endParaRPr lang="en-GB" sz="2900">
                        <a:effectLst/>
                        <a:latin typeface="Calibri" panose="020F0502020204030204" pitchFamily="34" charset="0"/>
                        <a:ea typeface="Calibri" panose="020F0502020204030204" pitchFamily="34" charset="0"/>
                        <a:cs typeface="Times New Roman" panose="02020603050405020304" pitchFamily="18" charset="0"/>
                      </a:endParaRPr>
                    </a:p>
                  </a:txBody>
                  <a:tcPr marL="179487" marR="179487" marT="0" marB="0"/>
                </a:tc>
                <a:extLst>
                  <a:ext uri="{0D108BD9-81ED-4DB2-BD59-A6C34878D82A}">
                    <a16:rowId xmlns:a16="http://schemas.microsoft.com/office/drawing/2014/main" val="1169016655"/>
                  </a:ext>
                </a:extLst>
              </a:tr>
              <a:tr h="540853">
                <a:tc>
                  <a:txBody>
                    <a:bodyPr/>
                    <a:lstStyle/>
                    <a:p>
                      <a:pPr>
                        <a:lnSpc>
                          <a:spcPct val="107000"/>
                        </a:lnSpc>
                        <a:spcBef>
                          <a:spcPts val="200"/>
                        </a:spcBef>
                      </a:pPr>
                      <a:r>
                        <a:rPr lang="en-GB" sz="3200">
                          <a:effectLst/>
                        </a:rPr>
                        <a:t>Submission deadline task 1 </a:t>
                      </a:r>
                      <a:endParaRPr lang="en-GB" sz="2900" b="1" i="1">
                        <a:solidFill>
                          <a:srgbClr val="2F5496"/>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179487" marR="179487" marT="0" marB="0"/>
                </a:tc>
                <a:tc>
                  <a:txBody>
                    <a:bodyPr/>
                    <a:lstStyle/>
                    <a:p>
                      <a:pPr>
                        <a:lnSpc>
                          <a:spcPct val="107000"/>
                        </a:lnSpc>
                        <a:spcAft>
                          <a:spcPts val="800"/>
                        </a:spcAft>
                      </a:pPr>
                      <a:r>
                        <a:rPr lang="en-GB" sz="3200" b="1" dirty="0">
                          <a:effectLst/>
                          <a:highlight>
                            <a:srgbClr val="FFFF00"/>
                          </a:highlight>
                        </a:rPr>
                        <a:t>1</a:t>
                      </a:r>
                      <a:r>
                        <a:rPr lang="en-GB" sz="3200" b="1" baseline="30000" dirty="0">
                          <a:effectLst/>
                          <a:highlight>
                            <a:srgbClr val="FFFF00"/>
                          </a:highlight>
                        </a:rPr>
                        <a:t>st</a:t>
                      </a:r>
                      <a:r>
                        <a:rPr lang="en-GB" sz="3200" b="1" dirty="0">
                          <a:effectLst/>
                          <a:highlight>
                            <a:srgbClr val="FFFF00"/>
                          </a:highlight>
                        </a:rPr>
                        <a:t> November 2021 </a:t>
                      </a:r>
                      <a:endParaRPr lang="en-GB" sz="2900" b="1" dirty="0">
                        <a:effectLst/>
                        <a:highlight>
                          <a:srgbClr val="FFFF00"/>
                        </a:highlight>
                        <a:latin typeface="Calibri" panose="020F0502020204030204" pitchFamily="34" charset="0"/>
                        <a:ea typeface="Calibri" panose="020F0502020204030204" pitchFamily="34" charset="0"/>
                        <a:cs typeface="Times New Roman" panose="02020603050405020304" pitchFamily="18" charset="0"/>
                      </a:endParaRPr>
                    </a:p>
                  </a:txBody>
                  <a:tcPr marL="179487" marR="179487" marT="0" marB="0"/>
                </a:tc>
                <a:extLst>
                  <a:ext uri="{0D108BD9-81ED-4DB2-BD59-A6C34878D82A}">
                    <a16:rowId xmlns:a16="http://schemas.microsoft.com/office/drawing/2014/main" val="1954248190"/>
                  </a:ext>
                </a:extLst>
              </a:tr>
              <a:tr h="540853">
                <a:tc>
                  <a:txBody>
                    <a:bodyPr/>
                    <a:lstStyle/>
                    <a:p>
                      <a:pPr>
                        <a:lnSpc>
                          <a:spcPct val="107000"/>
                        </a:lnSpc>
                        <a:spcBef>
                          <a:spcPts val="200"/>
                        </a:spcBef>
                      </a:pPr>
                      <a:r>
                        <a:rPr lang="en-GB" sz="3200">
                          <a:effectLst/>
                        </a:rPr>
                        <a:t>Return date to Students</a:t>
                      </a:r>
                      <a:endParaRPr lang="en-GB" sz="2900" b="1" i="1">
                        <a:solidFill>
                          <a:srgbClr val="2F5496"/>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179487" marR="179487" marT="0" marB="0"/>
                </a:tc>
                <a:tc>
                  <a:txBody>
                    <a:bodyPr/>
                    <a:lstStyle/>
                    <a:p>
                      <a:pPr>
                        <a:lnSpc>
                          <a:spcPct val="107000"/>
                        </a:lnSpc>
                        <a:spcAft>
                          <a:spcPts val="800"/>
                        </a:spcAft>
                      </a:pPr>
                      <a:r>
                        <a:rPr lang="en-GB" sz="3200" dirty="0">
                          <a:effectLst/>
                        </a:rPr>
                        <a:t>29</a:t>
                      </a:r>
                      <a:r>
                        <a:rPr lang="en-GB" sz="3200" baseline="30000" dirty="0">
                          <a:effectLst/>
                        </a:rPr>
                        <a:t>th</a:t>
                      </a:r>
                      <a:r>
                        <a:rPr lang="en-GB" sz="3200" dirty="0">
                          <a:effectLst/>
                        </a:rPr>
                        <a:t> November 2021 </a:t>
                      </a:r>
                      <a:endParaRPr lang="en-GB" sz="2900" dirty="0">
                        <a:effectLst/>
                        <a:latin typeface="Calibri" panose="020F0502020204030204" pitchFamily="34" charset="0"/>
                        <a:ea typeface="Calibri" panose="020F0502020204030204" pitchFamily="34" charset="0"/>
                        <a:cs typeface="Times New Roman" panose="02020603050405020304" pitchFamily="18" charset="0"/>
                      </a:endParaRPr>
                    </a:p>
                  </a:txBody>
                  <a:tcPr marL="179487" marR="179487" marT="0" marB="0"/>
                </a:tc>
                <a:extLst>
                  <a:ext uri="{0D108BD9-81ED-4DB2-BD59-A6C34878D82A}">
                    <a16:rowId xmlns:a16="http://schemas.microsoft.com/office/drawing/2014/main" val="2801776729"/>
                  </a:ext>
                </a:extLst>
              </a:tr>
            </a:tbl>
          </a:graphicData>
        </a:graphic>
      </p:graphicFrame>
      <p:sp>
        <p:nvSpPr>
          <p:cNvPr id="38" name="Rectangle 1">
            <a:extLst>
              <a:ext uri="{FF2B5EF4-FFF2-40B4-BE49-F238E27FC236}">
                <a16:creationId xmlns:a16="http://schemas.microsoft.com/office/drawing/2014/main" id="{E6BB993C-4C06-4B78-BECD-509566F26005}"/>
              </a:ext>
            </a:extLst>
          </p:cNvPr>
          <p:cNvSpPr>
            <a:spLocks noChangeArrowheads="1"/>
          </p:cNvSpPr>
          <p:nvPr/>
        </p:nvSpPr>
        <p:spPr bwMode="auto">
          <a:xfrm>
            <a:off x="-5604936" y="-946245"/>
            <a:ext cx="18854750" cy="4292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25392" rIns="91440" bIns="45720" numCol="1" anchor="ctr" anchorCtr="0" compatLnSpc="1">
            <a:prstTxWarp prst="textNoShape">
              <a:avLst/>
            </a:prstTxWarp>
            <a:spAutoFit/>
          </a:bodyPr>
          <a:lstStyle/>
          <a:p>
            <a:endParaRPr lang="en-GB"/>
          </a:p>
        </p:txBody>
      </p:sp>
      <p:sp>
        <p:nvSpPr>
          <p:cNvPr id="86" name="TextBox 85">
            <a:extLst>
              <a:ext uri="{FF2B5EF4-FFF2-40B4-BE49-F238E27FC236}">
                <a16:creationId xmlns:a16="http://schemas.microsoft.com/office/drawing/2014/main" id="{D4A66B10-26B4-4388-9003-CC86ED351007}"/>
              </a:ext>
            </a:extLst>
          </p:cNvPr>
          <p:cNvSpPr txBox="1"/>
          <p:nvPr/>
        </p:nvSpPr>
        <p:spPr>
          <a:xfrm>
            <a:off x="1529184" y="944888"/>
            <a:ext cx="9133054" cy="1384995"/>
          </a:xfrm>
          <a:prstGeom prst="rect">
            <a:avLst/>
          </a:prstGeom>
          <a:noFill/>
        </p:spPr>
        <p:txBody>
          <a:bodyPr wrap="square">
            <a:spAutoFit/>
          </a:bodyPr>
          <a:lstStyle/>
          <a:p>
            <a:pPr algn="ctr"/>
            <a:r>
              <a:rPr lang="en-GB" sz="2800" b="1" dirty="0">
                <a:solidFill>
                  <a:schemeClr val="bg1"/>
                </a:solidFill>
                <a:effectLst/>
                <a:highlight>
                  <a:srgbClr val="0000FF"/>
                </a:highlight>
                <a:latin typeface="Times New Roman" panose="02020603050405020304" pitchFamily="18" charset="0"/>
                <a:ea typeface="Calibri" panose="020F0502020204030204" pitchFamily="34" charset="0"/>
              </a:rPr>
              <a:t>Public Health, Module Level 5-</a:t>
            </a:r>
            <a:r>
              <a:rPr lang="en-GB" sz="2800" b="1" dirty="0">
                <a:solidFill>
                  <a:schemeClr val="bg1"/>
                </a:solidFill>
                <a:effectLst/>
                <a:highlight>
                  <a:srgbClr val="0000FF"/>
                </a:highlight>
                <a:latin typeface="Times New Roman" panose="02020603050405020304" pitchFamily="18" charset="0"/>
                <a:ea typeface="Calibri" panose="020F0502020204030204" pitchFamily="34" charset="0"/>
                <a:cs typeface="Times New Roman" panose="02020603050405020304" pitchFamily="18" charset="0"/>
              </a:rPr>
              <a:t>(April 2020 intake, LSC London)</a:t>
            </a:r>
            <a:endParaRPr lang="en-GB" sz="2800" dirty="0">
              <a:solidFill>
                <a:schemeClr val="bg1"/>
              </a:solidFill>
              <a:effectLst/>
              <a:highlight>
                <a:srgbClr val="0000FF"/>
              </a:highlight>
              <a:latin typeface="Calibri" panose="020F0502020204030204" pitchFamily="34" charset="0"/>
              <a:ea typeface="Calibri" panose="020F0502020204030204" pitchFamily="34" charset="0"/>
              <a:cs typeface="Times New Roman" panose="02020603050405020304" pitchFamily="18" charset="0"/>
            </a:endParaRPr>
          </a:p>
          <a:p>
            <a:pPr algn="ctr"/>
            <a:endParaRPr lang="en-GB" sz="2800" dirty="0"/>
          </a:p>
        </p:txBody>
      </p:sp>
    </p:spTree>
    <p:extLst>
      <p:ext uri="{BB962C8B-B14F-4D97-AF65-F5344CB8AC3E}">
        <p14:creationId xmlns:p14="http://schemas.microsoft.com/office/powerpoint/2010/main" val="300849808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1353D8-6977-488F-9897-AB1967E4015F}"/>
              </a:ext>
            </a:extLst>
          </p:cNvPr>
          <p:cNvSpPr>
            <a:spLocks noGrp="1"/>
          </p:cNvSpPr>
          <p:nvPr>
            <p:ph type="title"/>
          </p:nvPr>
        </p:nvSpPr>
        <p:spPr>
          <a:xfrm>
            <a:off x="1067575" y="2543972"/>
            <a:ext cx="4023543" cy="2760098"/>
          </a:xfrm>
        </p:spPr>
        <p:txBody>
          <a:bodyPr>
            <a:normAutofit/>
          </a:bodyPr>
          <a:lstStyle/>
          <a:p>
            <a:r>
              <a:rPr lang="en-GB" b="1" dirty="0">
                <a:solidFill>
                  <a:srgbClr val="FFFFFF"/>
                </a:solidFill>
                <a:highlight>
                  <a:srgbClr val="000000"/>
                </a:highlight>
                <a:latin typeface="Tw Cen MT" panose="020B0602020104020603" pitchFamily="34" charset="0"/>
              </a:rPr>
              <a:t>Question 3: True or False</a:t>
            </a:r>
          </a:p>
        </p:txBody>
      </p:sp>
      <p:sp>
        <p:nvSpPr>
          <p:cNvPr id="3" name="Content Placeholder 2">
            <a:extLst>
              <a:ext uri="{FF2B5EF4-FFF2-40B4-BE49-F238E27FC236}">
                <a16:creationId xmlns:a16="http://schemas.microsoft.com/office/drawing/2014/main" id="{78EB083D-A2EF-4E76-A72F-1060FAFBD1AF}"/>
              </a:ext>
            </a:extLst>
          </p:cNvPr>
          <p:cNvSpPr>
            <a:spLocks noGrp="1"/>
          </p:cNvSpPr>
          <p:nvPr>
            <p:ph idx="1"/>
          </p:nvPr>
        </p:nvSpPr>
        <p:spPr>
          <a:xfrm>
            <a:off x="5400102" y="941826"/>
            <a:ext cx="6090572" cy="3871913"/>
          </a:xfrm>
        </p:spPr>
        <p:txBody>
          <a:bodyPr anchor="ctr">
            <a:normAutofit/>
          </a:bodyPr>
          <a:lstStyle/>
          <a:p>
            <a:pPr marL="0" indent="0">
              <a:buNone/>
            </a:pPr>
            <a:endParaRPr lang="en-GB" sz="2400" dirty="0">
              <a:solidFill>
                <a:srgbClr val="000000"/>
              </a:solidFill>
            </a:endParaRPr>
          </a:p>
          <a:p>
            <a:pPr marL="0" indent="0">
              <a:buNone/>
            </a:pPr>
            <a:r>
              <a:rPr lang="en-GB" sz="3600" b="1" dirty="0">
                <a:solidFill>
                  <a:srgbClr val="000000"/>
                </a:solidFill>
                <a:latin typeface="Tw Cen MT" panose="020B0602020104020603" pitchFamily="34" charset="0"/>
              </a:rPr>
              <a:t>Epidemiology is the study of the determinants, distribution, and frequency of disease.</a:t>
            </a:r>
          </a:p>
        </p:txBody>
      </p:sp>
      <p:pic>
        <p:nvPicPr>
          <p:cNvPr id="6" name="Picture 5" descr="Image result for true or false images">
            <a:extLst>
              <a:ext uri="{FF2B5EF4-FFF2-40B4-BE49-F238E27FC236}">
                <a16:creationId xmlns:a16="http://schemas.microsoft.com/office/drawing/2014/main" id="{7C30C2A1-FBB9-4841-9D21-2B2C7C851C07}"/>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rot="697729">
            <a:off x="7715250" y="4500563"/>
            <a:ext cx="4043693" cy="1873886"/>
          </a:xfrm>
          <a:prstGeom prst="rect">
            <a:avLst/>
          </a:prstGeom>
          <a:noFill/>
          <a:ln>
            <a:noFill/>
          </a:ln>
        </p:spPr>
      </p:pic>
      <mc:AlternateContent xmlns:mc="http://schemas.openxmlformats.org/markup-compatibility/2006" xmlns:we="http://schemas.microsoft.com/office/webextensions/webextension/2010/11" xmlns:pca="http://schemas.microsoft.com/office/powerpoint/2013/contentapp">
        <mc:Choice Requires="we pca">
          <p:graphicFrame>
            <p:nvGraphicFramePr>
              <p:cNvPr id="4" name="Add-in 3" title="Slice Timer">
                <a:extLst>
                  <a:ext uri="{FF2B5EF4-FFF2-40B4-BE49-F238E27FC236}">
                    <a16:creationId xmlns:a16="http://schemas.microsoft.com/office/drawing/2014/main" id="{A011D61E-7233-4CF1-AE57-114E2DDC2CC8}"/>
                  </a:ext>
                </a:extLst>
              </p:cNvPr>
              <p:cNvGraphicFramePr>
                <a:graphicFrameLocks noGrp="1"/>
              </p:cNvGraphicFramePr>
              <p:nvPr/>
            </p:nvGraphicFramePr>
            <p:xfrm>
              <a:off x="10237144" y="314739"/>
              <a:ext cx="1225986" cy="1428749"/>
            </p:xfrm>
            <a:graphic>
              <a:graphicData uri="http://schemas.microsoft.com/office/webextensions/webextension/2010/11">
                <we:webextensionref xmlns:we="http://schemas.microsoft.com/office/webextensions/webextension/2010/11" xmlns:r="http://schemas.openxmlformats.org/officeDocument/2006/relationships" r:id="rId3"/>
              </a:graphicData>
            </a:graphic>
          </p:graphicFrame>
        </mc:Choice>
        <mc:Fallback xmlns="">
          <p:pic>
            <p:nvPicPr>
              <p:cNvPr id="4" name="Add-in 3" title="Slice Timer">
                <a:extLst>
                  <a:ext uri="{FF2B5EF4-FFF2-40B4-BE49-F238E27FC236}">
                    <a16:creationId xmlns:a16="http://schemas.microsoft.com/office/drawing/2014/main" id="{A011D61E-7233-4CF1-AE57-114E2DDC2CC8}"/>
                  </a:ext>
                </a:extLst>
              </p:cNvPr>
              <p:cNvPicPr>
                <a:picLocks noGrp="1" noRot="1" noChangeAspect="1" noMove="1" noResize="1" noEditPoints="1" noAdjustHandles="1" noChangeArrowheads="1" noChangeShapeType="1"/>
              </p:cNvPicPr>
              <p:nvPr/>
            </p:nvPicPr>
            <p:blipFill>
              <a:blip r:embed="rId5"/>
              <a:stretch>
                <a:fillRect/>
              </a:stretch>
            </p:blipFill>
            <p:spPr>
              <a:xfrm>
                <a:off x="10237144" y="314739"/>
                <a:ext cx="1225986" cy="1428749"/>
              </a:xfrm>
              <a:prstGeom prst="rect">
                <a:avLst/>
              </a:prstGeom>
            </p:spPr>
          </p:pic>
        </mc:Fallback>
      </mc:AlternateContent>
    </p:spTree>
    <p:extLst>
      <p:ext uri="{BB962C8B-B14F-4D97-AF65-F5344CB8AC3E}">
        <p14:creationId xmlns:p14="http://schemas.microsoft.com/office/powerpoint/2010/main" val="301621868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79810D-EC7E-4216-9475-3B7F8904E7A5}"/>
              </a:ext>
            </a:extLst>
          </p:cNvPr>
          <p:cNvSpPr>
            <a:spLocks noGrp="1"/>
          </p:cNvSpPr>
          <p:nvPr>
            <p:ph type="title"/>
          </p:nvPr>
        </p:nvSpPr>
        <p:spPr>
          <a:xfrm>
            <a:off x="863029" y="1012004"/>
            <a:ext cx="3416158" cy="4795408"/>
          </a:xfrm>
        </p:spPr>
        <p:txBody>
          <a:bodyPr>
            <a:normAutofit/>
          </a:bodyPr>
          <a:lstStyle/>
          <a:p>
            <a:r>
              <a:rPr lang="en-GB" dirty="0">
                <a:solidFill>
                  <a:srgbClr val="FFFFFF"/>
                </a:solidFill>
                <a:highlight>
                  <a:srgbClr val="000000"/>
                </a:highlight>
              </a:rPr>
              <a:t>Answers to question 1- 3</a:t>
            </a:r>
          </a:p>
        </p:txBody>
      </p:sp>
      <p:graphicFrame>
        <p:nvGraphicFramePr>
          <p:cNvPr id="5" name="Content Placeholder 2">
            <a:extLst>
              <a:ext uri="{FF2B5EF4-FFF2-40B4-BE49-F238E27FC236}">
                <a16:creationId xmlns:a16="http://schemas.microsoft.com/office/drawing/2014/main" id="{80E76906-89E8-4488-ADC6-578B5F5214A1}"/>
              </a:ext>
            </a:extLst>
          </p:cNvPr>
          <p:cNvGraphicFramePr>
            <a:graphicFrameLocks noGrp="1"/>
          </p:cNvGraphicFramePr>
          <p:nvPr>
            <p:ph idx="1"/>
          </p:nvPr>
        </p:nvGraphicFramePr>
        <p:xfrm>
          <a:off x="5194300" y="470924"/>
          <a:ext cx="6639892"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5827953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C1379FF-7810-4DB2-B1D7-13873AA5E91E}"/>
              </a:ext>
            </a:extLst>
          </p:cNvPr>
          <p:cNvSpPr>
            <a:spLocks noGrp="1"/>
          </p:cNvSpPr>
          <p:nvPr>
            <p:ph sz="half" idx="1"/>
          </p:nvPr>
        </p:nvSpPr>
        <p:spPr>
          <a:xfrm>
            <a:off x="718475" y="1777113"/>
            <a:ext cx="4295716" cy="4114801"/>
          </a:xfrm>
        </p:spPr>
        <p:txBody>
          <a:bodyPr>
            <a:noAutofit/>
          </a:bodyPr>
          <a:lstStyle/>
          <a:p>
            <a:r>
              <a:rPr lang="en-GB" sz="2000" dirty="0">
                <a:solidFill>
                  <a:schemeClr val="tx1"/>
                </a:solidFill>
              </a:rPr>
              <a:t>Alzheimer's Disease and other Dementias</a:t>
            </a:r>
          </a:p>
          <a:p>
            <a:r>
              <a:rPr lang="en-GB" sz="2000" dirty="0">
                <a:solidFill>
                  <a:schemeClr val="tx1"/>
                </a:solidFill>
              </a:rPr>
              <a:t>Arthritis</a:t>
            </a:r>
          </a:p>
          <a:p>
            <a:r>
              <a:rPr lang="en-GB" sz="2000" dirty="0">
                <a:solidFill>
                  <a:schemeClr val="tx1"/>
                </a:solidFill>
              </a:rPr>
              <a:t>Asthma</a:t>
            </a:r>
          </a:p>
          <a:p>
            <a:r>
              <a:rPr lang="en-GB" sz="2000" dirty="0">
                <a:solidFill>
                  <a:schemeClr val="tx1"/>
                </a:solidFill>
              </a:rPr>
              <a:t>Cancer</a:t>
            </a:r>
          </a:p>
          <a:p>
            <a:r>
              <a:rPr lang="en-GB" sz="2000" dirty="0">
                <a:solidFill>
                  <a:schemeClr val="tx1"/>
                </a:solidFill>
              </a:rPr>
              <a:t>Chronic Obstructive Pulmonary Disease (COPD)</a:t>
            </a:r>
          </a:p>
          <a:p>
            <a:r>
              <a:rPr lang="en-GB" sz="2000" dirty="0">
                <a:solidFill>
                  <a:schemeClr val="tx1"/>
                </a:solidFill>
              </a:rPr>
              <a:t>Cystic Fibrosis</a:t>
            </a:r>
          </a:p>
        </p:txBody>
      </p:sp>
      <p:sp>
        <p:nvSpPr>
          <p:cNvPr id="4" name="Content Placeholder 3">
            <a:extLst>
              <a:ext uri="{FF2B5EF4-FFF2-40B4-BE49-F238E27FC236}">
                <a16:creationId xmlns:a16="http://schemas.microsoft.com/office/drawing/2014/main" id="{1D6372F8-722A-425C-880F-2F37AF63ABC4}"/>
              </a:ext>
            </a:extLst>
          </p:cNvPr>
          <p:cNvSpPr>
            <a:spLocks noGrp="1"/>
          </p:cNvSpPr>
          <p:nvPr>
            <p:ph sz="half" idx="2"/>
          </p:nvPr>
        </p:nvSpPr>
        <p:spPr>
          <a:xfrm>
            <a:off x="5602174" y="1777113"/>
            <a:ext cx="4632286" cy="4363191"/>
          </a:xfrm>
        </p:spPr>
        <p:txBody>
          <a:bodyPr>
            <a:noAutofit/>
          </a:bodyPr>
          <a:lstStyle/>
          <a:p>
            <a:r>
              <a:rPr lang="en-GB" dirty="0">
                <a:solidFill>
                  <a:schemeClr val="tx1"/>
                </a:solidFill>
                <a:latin typeface="Tw Cen MT" panose="020B0602020104020603" pitchFamily="34" charset="0"/>
              </a:rPr>
              <a:t>Diabetes</a:t>
            </a:r>
          </a:p>
          <a:p>
            <a:r>
              <a:rPr lang="en-GB" dirty="0">
                <a:solidFill>
                  <a:schemeClr val="tx1"/>
                </a:solidFill>
                <a:latin typeface="Tw Cen MT" panose="020B0602020104020603" pitchFamily="34" charset="0"/>
              </a:rPr>
              <a:t>Eating Disorders</a:t>
            </a:r>
          </a:p>
          <a:p>
            <a:r>
              <a:rPr lang="en-GB" dirty="0">
                <a:solidFill>
                  <a:schemeClr val="tx1"/>
                </a:solidFill>
                <a:latin typeface="Tw Cen MT" panose="020B0602020104020603" pitchFamily="34" charset="0"/>
              </a:rPr>
              <a:t>Heart Disease</a:t>
            </a:r>
          </a:p>
          <a:p>
            <a:r>
              <a:rPr lang="en-GB" dirty="0">
                <a:solidFill>
                  <a:schemeClr val="tx1"/>
                </a:solidFill>
                <a:latin typeface="Tw Cen MT" panose="020B0602020104020603" pitchFamily="34" charset="0"/>
              </a:rPr>
              <a:t>Obesity</a:t>
            </a:r>
          </a:p>
          <a:p>
            <a:r>
              <a:rPr lang="en-GB" dirty="0">
                <a:solidFill>
                  <a:schemeClr val="tx1"/>
                </a:solidFill>
                <a:latin typeface="Tw Cen MT" panose="020B0602020104020603" pitchFamily="34" charset="0"/>
              </a:rPr>
              <a:t>Oral Health</a:t>
            </a:r>
          </a:p>
          <a:p>
            <a:r>
              <a:rPr lang="en-GB" dirty="0">
                <a:solidFill>
                  <a:schemeClr val="tx1"/>
                </a:solidFill>
                <a:latin typeface="Tw Cen MT" panose="020B0602020104020603" pitchFamily="34" charset="0"/>
              </a:rPr>
              <a:t>Osteoporosis</a:t>
            </a:r>
          </a:p>
          <a:p>
            <a:r>
              <a:rPr lang="en-GB" dirty="0">
                <a:solidFill>
                  <a:schemeClr val="tx1"/>
                </a:solidFill>
                <a:latin typeface="Tw Cen MT" panose="020B0602020104020603" pitchFamily="34" charset="0"/>
              </a:rPr>
              <a:t>Reflex Sympathetic Dystrophy (RSD) Syndrome</a:t>
            </a:r>
          </a:p>
          <a:p>
            <a:r>
              <a:rPr lang="en-GB" dirty="0">
                <a:solidFill>
                  <a:schemeClr val="tx1"/>
                </a:solidFill>
                <a:latin typeface="Tw Cen MT" panose="020B0602020104020603" pitchFamily="34" charset="0"/>
              </a:rPr>
              <a:t>Tobacco Use and Related Conditions</a:t>
            </a:r>
          </a:p>
        </p:txBody>
      </p:sp>
      <p:sp>
        <p:nvSpPr>
          <p:cNvPr id="5" name="Date Placeholder 4">
            <a:extLst>
              <a:ext uri="{FF2B5EF4-FFF2-40B4-BE49-F238E27FC236}">
                <a16:creationId xmlns:a16="http://schemas.microsoft.com/office/drawing/2014/main" id="{5DFEB4FC-D0DA-4EB3-92AE-24EAEA758975}"/>
              </a:ext>
            </a:extLst>
          </p:cNvPr>
          <p:cNvSpPr>
            <a:spLocks noGrp="1"/>
          </p:cNvSpPr>
          <p:nvPr>
            <p:ph type="dt" sz="half" idx="10"/>
          </p:nvPr>
        </p:nvSpPr>
        <p:spPr/>
        <p:txBody>
          <a:bodyPr/>
          <a:lstStyle/>
          <a:p>
            <a:fld id="{39EE90C4-3D26-4A21-882C-1D5B866FF6AB}" type="datetime1">
              <a:rPr lang="en-US" smtClean="0"/>
              <a:t>9/29/2021</a:t>
            </a:fld>
            <a:endParaRPr lang="en-US"/>
          </a:p>
        </p:txBody>
      </p:sp>
      <p:sp>
        <p:nvSpPr>
          <p:cNvPr id="6" name="Footer Placeholder 5">
            <a:extLst>
              <a:ext uri="{FF2B5EF4-FFF2-40B4-BE49-F238E27FC236}">
                <a16:creationId xmlns:a16="http://schemas.microsoft.com/office/drawing/2014/main" id="{CDEE0DFF-B6C8-4620-99CB-8AF18F1E4EAB}"/>
              </a:ext>
            </a:extLst>
          </p:cNvPr>
          <p:cNvSpPr>
            <a:spLocks noGrp="1"/>
          </p:cNvSpPr>
          <p:nvPr>
            <p:ph type="ftr" sz="quarter" idx="11"/>
          </p:nvPr>
        </p:nvSpPr>
        <p:spPr/>
        <p:txBody>
          <a:bodyPr/>
          <a:lstStyle/>
          <a:p>
            <a:r>
              <a:rPr lang="en-US"/>
              <a:t>Created by Tayo Alebiosu</a:t>
            </a:r>
          </a:p>
        </p:txBody>
      </p:sp>
      <p:sp>
        <p:nvSpPr>
          <p:cNvPr id="7" name="Slide Number Placeholder 6">
            <a:extLst>
              <a:ext uri="{FF2B5EF4-FFF2-40B4-BE49-F238E27FC236}">
                <a16:creationId xmlns:a16="http://schemas.microsoft.com/office/drawing/2014/main" id="{BAC4679E-2D89-49AE-93D4-8578D3BC233D}"/>
              </a:ext>
            </a:extLst>
          </p:cNvPr>
          <p:cNvSpPr>
            <a:spLocks noGrp="1"/>
          </p:cNvSpPr>
          <p:nvPr>
            <p:ph type="sldNum" sz="quarter" idx="12"/>
          </p:nvPr>
        </p:nvSpPr>
        <p:spPr/>
        <p:txBody>
          <a:bodyPr/>
          <a:lstStyle/>
          <a:p>
            <a:fld id="{81D2C36F-4504-47C0-B82F-A167342A2754}" type="slidenum">
              <a:rPr lang="en-US" smtClean="0"/>
              <a:t>42</a:t>
            </a:fld>
            <a:endParaRPr lang="en-US"/>
          </a:p>
        </p:txBody>
      </p:sp>
      <p:sp>
        <p:nvSpPr>
          <p:cNvPr id="9" name="TextBox 8">
            <a:extLst>
              <a:ext uri="{FF2B5EF4-FFF2-40B4-BE49-F238E27FC236}">
                <a16:creationId xmlns:a16="http://schemas.microsoft.com/office/drawing/2014/main" id="{D55C5565-CC55-460D-84EF-9E54F67D827C}"/>
              </a:ext>
            </a:extLst>
          </p:cNvPr>
          <p:cNvSpPr txBox="1"/>
          <p:nvPr/>
        </p:nvSpPr>
        <p:spPr>
          <a:xfrm>
            <a:off x="3193774" y="966086"/>
            <a:ext cx="6096000" cy="523220"/>
          </a:xfrm>
          <a:prstGeom prst="rect">
            <a:avLst/>
          </a:prstGeom>
          <a:noFill/>
        </p:spPr>
        <p:txBody>
          <a:bodyPr wrap="square">
            <a:spAutoFit/>
          </a:bodyPr>
          <a:lstStyle/>
          <a:p>
            <a:r>
              <a:rPr lang="en-GB" sz="2800" dirty="0">
                <a:solidFill>
                  <a:schemeClr val="tx1"/>
                </a:solidFill>
                <a:highlight>
                  <a:srgbClr val="FFFF00"/>
                </a:highlight>
              </a:rPr>
              <a:t>Chronic Diseases and Conditions</a:t>
            </a:r>
          </a:p>
        </p:txBody>
      </p:sp>
    </p:spTree>
    <p:extLst>
      <p:ext uri="{BB962C8B-B14F-4D97-AF65-F5344CB8AC3E}">
        <p14:creationId xmlns:p14="http://schemas.microsoft.com/office/powerpoint/2010/main" val="403496654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2FC5DF-10AF-4843-B18A-F78FEE4F7422}"/>
              </a:ext>
            </a:extLst>
          </p:cNvPr>
          <p:cNvSpPr>
            <a:spLocks noGrp="1"/>
          </p:cNvSpPr>
          <p:nvPr>
            <p:ph type="ctrTitle"/>
          </p:nvPr>
        </p:nvSpPr>
        <p:spPr>
          <a:xfrm>
            <a:off x="648929" y="629266"/>
            <a:ext cx="5804880" cy="1676603"/>
          </a:xfrm>
        </p:spPr>
        <p:txBody>
          <a:bodyPr vert="horz" lIns="91440" tIns="45720" rIns="91440" bIns="45720" rtlCol="0" anchor="ctr">
            <a:normAutofit/>
          </a:bodyPr>
          <a:lstStyle/>
          <a:p>
            <a:pPr algn="l"/>
            <a:r>
              <a:rPr lang="en-US" sz="4400" b="1" dirty="0">
                <a:solidFill>
                  <a:srgbClr val="00B050"/>
                </a:solidFill>
              </a:rPr>
              <a:t>Recap of todays lesson</a:t>
            </a:r>
          </a:p>
        </p:txBody>
      </p:sp>
      <p:sp>
        <p:nvSpPr>
          <p:cNvPr id="3" name="Subtitle 2">
            <a:extLst>
              <a:ext uri="{FF2B5EF4-FFF2-40B4-BE49-F238E27FC236}">
                <a16:creationId xmlns:a16="http://schemas.microsoft.com/office/drawing/2014/main" id="{B538DF96-CC5C-43E8-A836-73C8A40AF315}"/>
              </a:ext>
            </a:extLst>
          </p:cNvPr>
          <p:cNvSpPr>
            <a:spLocks noGrp="1"/>
          </p:cNvSpPr>
          <p:nvPr>
            <p:ph type="subTitle" idx="1"/>
          </p:nvPr>
        </p:nvSpPr>
        <p:spPr>
          <a:xfrm>
            <a:off x="384313" y="2305870"/>
            <a:ext cx="7164064" cy="3917950"/>
          </a:xfrm>
        </p:spPr>
        <p:txBody>
          <a:bodyPr vert="horz" lIns="91440" tIns="45720" rIns="91440" bIns="45720" rtlCol="0">
            <a:normAutofit lnSpcReduction="10000"/>
          </a:bodyPr>
          <a:lstStyle/>
          <a:p>
            <a:pPr marL="342900" indent="-228600" algn="l">
              <a:buFont typeface="Arial" panose="020B0604020202020204" pitchFamily="34" charset="0"/>
              <a:buChar char="•"/>
            </a:pPr>
            <a:endParaRPr lang="en-US" dirty="0"/>
          </a:p>
          <a:p>
            <a:pPr marL="114300" algn="l"/>
            <a:endParaRPr lang="en-US" sz="2800" dirty="0"/>
          </a:p>
          <a:p>
            <a:pPr marL="342900" indent="-228600" algn="l">
              <a:buFont typeface="Arial" panose="020B0604020202020204" pitchFamily="34" charset="0"/>
              <a:buChar char="•"/>
            </a:pPr>
            <a:r>
              <a:rPr lang="en-US" sz="2800" b="1" dirty="0"/>
              <a:t>Epidemiology is the study of how often diseases occur in different groups of people and why.</a:t>
            </a:r>
          </a:p>
          <a:p>
            <a:pPr marL="342900" indent="-228600" algn="l">
              <a:buFont typeface="Arial" panose="020B0604020202020204" pitchFamily="34" charset="0"/>
              <a:buChar char="•"/>
            </a:pPr>
            <a:r>
              <a:rPr lang="en-US" sz="2800" b="1" dirty="0"/>
              <a:t>Epidemiology is an organised efforts of society to prevent disease and to promote health.</a:t>
            </a:r>
          </a:p>
          <a:p>
            <a:pPr marL="342900" indent="-228600" algn="l">
              <a:buFont typeface="Arial" panose="020B0604020202020204" pitchFamily="34" charset="0"/>
              <a:buChar char="•"/>
            </a:pPr>
            <a:endParaRPr lang="en-US" dirty="0"/>
          </a:p>
          <a:p>
            <a:pPr marL="342900" indent="-228600" algn="l">
              <a:buFont typeface="Arial" panose="020B0604020202020204" pitchFamily="34" charset="0"/>
              <a:buChar char="•"/>
            </a:pPr>
            <a:endParaRPr lang="en-US" dirty="0"/>
          </a:p>
          <a:p>
            <a:pPr marL="342900" indent="-228600" algn="l">
              <a:buFont typeface="Arial" panose="020B0604020202020204" pitchFamily="34" charset="0"/>
              <a:buChar char="•"/>
            </a:pPr>
            <a:endParaRPr lang="en-US" dirty="0"/>
          </a:p>
        </p:txBody>
      </p:sp>
      <p:pic>
        <p:nvPicPr>
          <p:cNvPr id="6146" name="Picture 2" descr="Image result for recap images">
            <a:extLst>
              <a:ext uri="{FF2B5EF4-FFF2-40B4-BE49-F238E27FC236}">
                <a16:creationId xmlns:a16="http://schemas.microsoft.com/office/drawing/2014/main" id="{DE16A4EE-2E06-43EE-B0A7-7ED138B728C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157" r="4576"/>
          <a:stretch/>
        </p:blipFill>
        <p:spPr bwMode="auto">
          <a:xfrm>
            <a:off x="7548377" y="2128838"/>
            <a:ext cx="4003959" cy="4089081"/>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119321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72C4A9-5BAA-440F-8540-46D44CE9B54D}"/>
              </a:ext>
            </a:extLst>
          </p:cNvPr>
          <p:cNvSpPr>
            <a:spLocks noGrp="1"/>
          </p:cNvSpPr>
          <p:nvPr>
            <p:ph type="title"/>
          </p:nvPr>
        </p:nvSpPr>
        <p:spPr/>
        <p:txBody>
          <a:bodyPr/>
          <a:lstStyle/>
          <a:p>
            <a:endParaRPr lang="en-GB" dirty="0"/>
          </a:p>
        </p:txBody>
      </p:sp>
      <p:sp>
        <p:nvSpPr>
          <p:cNvPr id="3" name="Content Placeholder 2">
            <a:extLst>
              <a:ext uri="{FF2B5EF4-FFF2-40B4-BE49-F238E27FC236}">
                <a16:creationId xmlns:a16="http://schemas.microsoft.com/office/drawing/2014/main" id="{4A309186-31F9-4893-9E8E-77BE6F3244B7}"/>
              </a:ext>
            </a:extLst>
          </p:cNvPr>
          <p:cNvSpPr>
            <a:spLocks noGrp="1"/>
          </p:cNvSpPr>
          <p:nvPr>
            <p:ph idx="1"/>
          </p:nvPr>
        </p:nvSpPr>
        <p:spPr/>
        <p:txBody>
          <a:bodyPr>
            <a:normAutofit fontScale="92500" lnSpcReduction="10000"/>
          </a:bodyPr>
          <a:lstStyle/>
          <a:p>
            <a:r>
              <a:rPr lang="en-GB" u="sng" dirty="0">
                <a:solidFill>
                  <a:schemeClr val="tx1"/>
                </a:solidFill>
                <a:hlinkClick r:id="rId2">
                  <a:extLst>
                    <a:ext uri="{A12FA001-AC4F-418D-AE19-62706E023703}">
                      <ahyp:hlinkClr xmlns:ahyp="http://schemas.microsoft.com/office/drawing/2018/hyperlinkcolor" val="tx"/>
                    </a:ext>
                  </a:extLst>
                </a:hlinkClick>
              </a:rPr>
              <a:t>https://www.healthknowledge.org.uk/public-health-textbook/medical-sociology-policy-economics/4a-concepts-health-illness/section2</a:t>
            </a:r>
            <a:endParaRPr lang="en-GB" u="sng" dirty="0">
              <a:solidFill>
                <a:schemeClr val="tx1"/>
              </a:solidFill>
            </a:endParaRPr>
          </a:p>
          <a:p>
            <a:r>
              <a:rPr lang="en-GB" b="0" i="0" dirty="0" err="1">
                <a:solidFill>
                  <a:schemeClr val="tx1"/>
                </a:solidFill>
                <a:effectLst/>
                <a:latin typeface="Harding"/>
              </a:rPr>
              <a:t>Branas</a:t>
            </a:r>
            <a:r>
              <a:rPr lang="en-GB" b="0" i="0" dirty="0">
                <a:solidFill>
                  <a:schemeClr val="tx1"/>
                </a:solidFill>
                <a:effectLst/>
                <a:latin typeface="Harding"/>
              </a:rPr>
              <a:t>, C. The future of epidemiology: world class science, real world impact. </a:t>
            </a:r>
            <a:r>
              <a:rPr lang="en-GB" b="0" i="0" u="sng" strike="noStrike" dirty="0">
                <a:solidFill>
                  <a:schemeClr val="tx1"/>
                </a:solidFill>
                <a:effectLst/>
                <a:latin typeface="Harding"/>
                <a:hlinkClick r:id="rId3">
                  <a:extLst>
                    <a:ext uri="{A12FA001-AC4F-418D-AE19-62706E023703}">
                      <ahyp:hlinkClr xmlns:ahyp="http://schemas.microsoft.com/office/drawing/2018/hyperlinkcolor" val="tx"/>
                    </a:ext>
                  </a:extLst>
                </a:hlinkClick>
              </a:rPr>
              <a:t>https://www.mailman.columbia.edu/become-student/departments/epidemiology/who-we-are/message-chair/future-epidemiology-world-class-science-real-world-impact</a:t>
            </a:r>
            <a:endParaRPr lang="en-GB" b="0" i="0" u="sng" strike="noStrike" dirty="0">
              <a:solidFill>
                <a:schemeClr val="tx1"/>
              </a:solidFill>
              <a:effectLst/>
              <a:latin typeface="Harding"/>
            </a:endParaRPr>
          </a:p>
          <a:p>
            <a:r>
              <a:rPr lang="en-GB" dirty="0">
                <a:solidFill>
                  <a:srgbClr val="8E8256"/>
                </a:solidFill>
                <a:hlinkClick r:id="rId4">
                  <a:extLst>
                    <a:ext uri="{A12FA001-AC4F-418D-AE19-62706E023703}">
                      <ahyp:hlinkClr xmlns:ahyp="http://schemas.microsoft.com/office/drawing/2018/hyperlinkcolor" val="tx"/>
                    </a:ext>
                  </a:extLst>
                </a:hlinkClick>
              </a:rPr>
              <a:t>https://www.bmj.com/about-bmj/resources-readers/publications/epidemiology-uninitiated/</a:t>
            </a:r>
            <a:r>
              <a:rPr lang="en-GB" dirty="0">
                <a:solidFill>
                  <a:schemeClr val="tx1"/>
                </a:solidFill>
                <a:hlinkClick r:id="rId4">
                  <a:extLst>
                    <a:ext uri="{A12FA001-AC4F-418D-AE19-62706E023703}">
                      <ahyp:hlinkClr xmlns:ahyp="http://schemas.microsoft.com/office/drawing/2018/hyperlinkcolor" val="tx"/>
                    </a:ext>
                  </a:extLst>
                </a:hlinkClick>
              </a:rPr>
              <a:t>1-what-epidemiology</a:t>
            </a:r>
            <a:endParaRPr lang="en-GB" dirty="0">
              <a:solidFill>
                <a:schemeClr val="tx1"/>
              </a:solidFill>
            </a:endParaRPr>
          </a:p>
          <a:p>
            <a:r>
              <a:rPr lang="en-GB" b="0" i="0" dirty="0">
                <a:solidFill>
                  <a:srgbClr val="000000"/>
                </a:solidFill>
                <a:effectLst/>
                <a:latin typeface="Open Sans" panose="020B0606030504020204" pitchFamily="34" charset="0"/>
              </a:rPr>
              <a:t>Versus Arthritis. 2021. </a:t>
            </a:r>
            <a:r>
              <a:rPr lang="en-GB" b="0" i="1" dirty="0">
                <a:solidFill>
                  <a:srgbClr val="000000"/>
                </a:solidFill>
                <a:effectLst/>
                <a:latin typeface="Open Sans" panose="020B0606030504020204" pitchFamily="34" charset="0"/>
              </a:rPr>
              <a:t>What is epidemiology and why is it important?</a:t>
            </a:r>
            <a:r>
              <a:rPr lang="en-GB" b="0" i="0" dirty="0">
                <a:solidFill>
                  <a:srgbClr val="000000"/>
                </a:solidFill>
                <a:effectLst/>
                <a:latin typeface="Open Sans" panose="020B0606030504020204" pitchFamily="34" charset="0"/>
              </a:rPr>
              <a:t>. [online] Available at: &lt;https://www.versusarthritis.org/news/2020/may/what-is-epidemiology-and-why-is-it-important/&gt; [Accessed 6 September 2021].</a:t>
            </a:r>
          </a:p>
          <a:p>
            <a:r>
              <a:rPr lang="en-GB" b="0" i="0" dirty="0">
                <a:solidFill>
                  <a:srgbClr val="000000"/>
                </a:solidFill>
                <a:effectLst/>
                <a:latin typeface="Open Sans" panose="020B0606030504020204" pitchFamily="34" charset="0"/>
              </a:rPr>
              <a:t>https://www.healthknowledge.org.uk/e-learning/health-information/population-health-practitioners/demographic-data</a:t>
            </a:r>
          </a:p>
          <a:p>
            <a:endParaRPr lang="en-GB" dirty="0"/>
          </a:p>
          <a:p>
            <a:endParaRPr lang="en-GB" dirty="0"/>
          </a:p>
        </p:txBody>
      </p:sp>
      <p:sp>
        <p:nvSpPr>
          <p:cNvPr id="4" name="Date Placeholder 3">
            <a:extLst>
              <a:ext uri="{FF2B5EF4-FFF2-40B4-BE49-F238E27FC236}">
                <a16:creationId xmlns:a16="http://schemas.microsoft.com/office/drawing/2014/main" id="{0993B232-C2C9-4AFF-AE85-4760B1FC4142}"/>
              </a:ext>
            </a:extLst>
          </p:cNvPr>
          <p:cNvSpPr>
            <a:spLocks noGrp="1"/>
          </p:cNvSpPr>
          <p:nvPr>
            <p:ph type="dt" sz="half" idx="10"/>
          </p:nvPr>
        </p:nvSpPr>
        <p:spPr/>
        <p:txBody>
          <a:bodyPr/>
          <a:lstStyle/>
          <a:p>
            <a:fld id="{15AD5FC1-1CFD-4AEA-AE0D-45E58AE911A6}" type="datetime1">
              <a:rPr lang="en-US" smtClean="0"/>
              <a:t>9/29/2021</a:t>
            </a:fld>
            <a:endParaRPr lang="en-US"/>
          </a:p>
        </p:txBody>
      </p:sp>
      <p:sp>
        <p:nvSpPr>
          <p:cNvPr id="5" name="Footer Placeholder 4">
            <a:extLst>
              <a:ext uri="{FF2B5EF4-FFF2-40B4-BE49-F238E27FC236}">
                <a16:creationId xmlns:a16="http://schemas.microsoft.com/office/drawing/2014/main" id="{B4F067F0-1619-4000-9A6B-9185E14DD863}"/>
              </a:ext>
            </a:extLst>
          </p:cNvPr>
          <p:cNvSpPr>
            <a:spLocks noGrp="1"/>
          </p:cNvSpPr>
          <p:nvPr>
            <p:ph type="ftr" sz="quarter" idx="11"/>
          </p:nvPr>
        </p:nvSpPr>
        <p:spPr/>
        <p:txBody>
          <a:bodyPr/>
          <a:lstStyle/>
          <a:p>
            <a:r>
              <a:rPr lang="en-US"/>
              <a:t>Created by Tayo Alebiosu</a:t>
            </a:r>
          </a:p>
        </p:txBody>
      </p:sp>
      <p:sp>
        <p:nvSpPr>
          <p:cNvPr id="6" name="Slide Number Placeholder 5">
            <a:extLst>
              <a:ext uri="{FF2B5EF4-FFF2-40B4-BE49-F238E27FC236}">
                <a16:creationId xmlns:a16="http://schemas.microsoft.com/office/drawing/2014/main" id="{8006D514-846F-4372-BE93-3E70FD68F541}"/>
              </a:ext>
            </a:extLst>
          </p:cNvPr>
          <p:cNvSpPr>
            <a:spLocks noGrp="1"/>
          </p:cNvSpPr>
          <p:nvPr>
            <p:ph type="sldNum" sz="quarter" idx="12"/>
          </p:nvPr>
        </p:nvSpPr>
        <p:spPr/>
        <p:txBody>
          <a:bodyPr/>
          <a:lstStyle/>
          <a:p>
            <a:fld id="{81D2C36F-4504-47C0-B82F-A167342A2754}" type="slidenum">
              <a:rPr lang="en-US" smtClean="0"/>
              <a:t>44</a:t>
            </a:fld>
            <a:endParaRPr lang="en-US"/>
          </a:p>
        </p:txBody>
      </p:sp>
    </p:spTree>
    <p:extLst>
      <p:ext uri="{BB962C8B-B14F-4D97-AF65-F5344CB8AC3E}">
        <p14:creationId xmlns:p14="http://schemas.microsoft.com/office/powerpoint/2010/main" val="13556989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81878" y="675861"/>
            <a:ext cx="6199781" cy="980661"/>
          </a:xfrm>
        </p:spPr>
        <p:txBody>
          <a:bodyPr anchor="ctr">
            <a:normAutofit fontScale="90000"/>
          </a:bodyPr>
          <a:lstStyle/>
          <a:p>
            <a:br>
              <a:rPr lang="en-GB" sz="2700" b="1" dirty="0">
                <a:solidFill>
                  <a:srgbClr val="00B050"/>
                </a:solidFill>
              </a:rPr>
            </a:br>
            <a:r>
              <a:rPr lang="en-GB" sz="4000" b="1" dirty="0">
                <a:solidFill>
                  <a:srgbClr val="00B050"/>
                </a:solidFill>
              </a:rPr>
              <a:t>Aim </a:t>
            </a:r>
            <a:br>
              <a:rPr lang="en-GB" sz="3100" b="1" dirty="0">
                <a:solidFill>
                  <a:srgbClr val="00B050"/>
                </a:solidFill>
              </a:rPr>
            </a:br>
            <a:r>
              <a:rPr lang="en-GB" sz="3100" b="1" dirty="0">
                <a:solidFill>
                  <a:schemeClr val="tx1"/>
                </a:solidFill>
                <a:highlight>
                  <a:srgbClr val="FFFF00"/>
                </a:highlight>
                <a:latin typeface="Tw Cen MT" panose="020B0602020104020603" pitchFamily="34" charset="0"/>
              </a:rPr>
              <a:t>To explore the concept of Epidemiology</a:t>
            </a:r>
            <a:br>
              <a:rPr lang="en-GB" sz="5400" b="1" dirty="0">
                <a:latin typeface="Tw Cen MT" panose="020B0602020104020603" pitchFamily="34" charset="0"/>
              </a:rPr>
            </a:br>
            <a:br>
              <a:rPr lang="en-GB" dirty="0"/>
            </a:br>
            <a:endParaRPr lang="en-GB" b="1" dirty="0"/>
          </a:p>
        </p:txBody>
      </p:sp>
      <p:sp>
        <p:nvSpPr>
          <p:cNvPr id="3" name="Subtitle 2"/>
          <p:cNvSpPr>
            <a:spLocks noGrp="1"/>
          </p:cNvSpPr>
          <p:nvPr>
            <p:ph type="subTitle" idx="1"/>
          </p:nvPr>
        </p:nvSpPr>
        <p:spPr>
          <a:xfrm>
            <a:off x="781878" y="2835955"/>
            <a:ext cx="8693426" cy="3346184"/>
          </a:xfrm>
        </p:spPr>
        <p:txBody>
          <a:bodyPr anchor="ctr">
            <a:normAutofit fontScale="92500" lnSpcReduction="20000"/>
          </a:bodyPr>
          <a:lstStyle/>
          <a:p>
            <a:pPr algn="l"/>
            <a:r>
              <a:rPr lang="en-GB" sz="3800" b="1" dirty="0">
                <a:solidFill>
                  <a:srgbClr val="00B050"/>
                </a:solidFill>
                <a:latin typeface="Tw Cen MT" panose="020B0602020104020603" pitchFamily="34" charset="0"/>
              </a:rPr>
              <a:t>Learning Outcome</a:t>
            </a:r>
          </a:p>
          <a:p>
            <a:pPr marL="0" lvl="0" indent="0">
              <a:buClr>
                <a:srgbClr val="FF0000"/>
              </a:buClr>
              <a:buNone/>
            </a:pPr>
            <a:r>
              <a:rPr lang="en-GB" sz="2800" b="1" dirty="0">
                <a:solidFill>
                  <a:prstClr val="black"/>
                </a:solidFill>
                <a:latin typeface="Tw Cen MT" panose="020B0602020104020603" pitchFamily="34" charset="0"/>
              </a:rPr>
              <a:t>At the end of this lesson, learners will be able to:</a:t>
            </a:r>
          </a:p>
          <a:p>
            <a:pPr marL="0" lvl="0" indent="0">
              <a:buClr>
                <a:srgbClr val="FF0000"/>
              </a:buClr>
              <a:buNone/>
            </a:pPr>
            <a:endParaRPr lang="en-GB" sz="2800" dirty="0">
              <a:solidFill>
                <a:prstClr val="black"/>
              </a:solidFill>
              <a:latin typeface="Tw Cen MT" panose="020B0602020104020603" pitchFamily="34" charset="0"/>
            </a:endParaRPr>
          </a:p>
          <a:p>
            <a:pPr marL="457200" indent="-457200">
              <a:buClr>
                <a:srgbClr val="FF0000"/>
              </a:buClr>
              <a:buFont typeface="Arial" panose="020B0604020202020204" pitchFamily="34" charset="0"/>
              <a:buChar char="•"/>
            </a:pPr>
            <a:r>
              <a:rPr lang="en-GB" sz="2800" dirty="0">
                <a:solidFill>
                  <a:prstClr val="black"/>
                </a:solidFill>
                <a:latin typeface="Tw Cen MT" panose="020B0602020104020603" pitchFamily="34" charset="0"/>
              </a:rPr>
              <a:t>Explain the meaning of Epidemiology and its</a:t>
            </a:r>
            <a:r>
              <a:rPr lang="en-GB" sz="2800" dirty="0">
                <a:solidFill>
                  <a:prstClr val="black"/>
                </a:solidFill>
                <a:latin typeface="Tw Cen MT" panose="020B0602020104020603" pitchFamily="34" charset="0"/>
                <a:cs typeface="Times New Roman" panose="02020603050405020304" pitchFamily="18" charset="0"/>
              </a:rPr>
              <a:t> </a:t>
            </a:r>
            <a:r>
              <a:rPr lang="en-GB" sz="2800" dirty="0">
                <a:solidFill>
                  <a:schemeClr val="tx1"/>
                </a:solidFill>
                <a:effectLst/>
                <a:latin typeface="Tw Cen MT" panose="020B0602020104020603" pitchFamily="34" charset="0"/>
                <a:ea typeface="Calibri" panose="020F0502020204030204" pitchFamily="34" charset="0"/>
                <a:cs typeface="Times New Roman" panose="02020603050405020304" pitchFamily="18" charset="0"/>
              </a:rPr>
              <a:t>role in public health with examples</a:t>
            </a:r>
            <a:endParaRPr lang="en-GB" sz="2800" dirty="0">
              <a:solidFill>
                <a:schemeClr val="tx1"/>
              </a:solidFill>
              <a:latin typeface="Tw Cen MT" panose="020B0602020104020603" pitchFamily="34" charset="0"/>
              <a:ea typeface="Calibri" panose="020F0502020204030204" pitchFamily="34" charset="0"/>
              <a:cs typeface="Times New Roman" panose="02020603050405020304" pitchFamily="18" charset="0"/>
            </a:endParaRPr>
          </a:p>
          <a:p>
            <a:pPr marL="342900" lvl="0" indent="-342900">
              <a:lnSpc>
                <a:spcPct val="115000"/>
              </a:lnSpc>
              <a:buFont typeface="Symbol" panose="05050102010706020507" pitchFamily="18" charset="2"/>
              <a:buChar char=""/>
            </a:pPr>
            <a:r>
              <a:rPr lang="en-GB" sz="2800" dirty="0">
                <a:solidFill>
                  <a:schemeClr val="tx1"/>
                </a:solidFill>
                <a:effectLst/>
                <a:latin typeface="Tw Cen MT" panose="020B0602020104020603" pitchFamily="34" charset="0"/>
                <a:ea typeface="Calibri" panose="020F0502020204030204" pitchFamily="34" charset="0"/>
                <a:cs typeface="Times New Roman" panose="02020603050405020304" pitchFamily="18" charset="0"/>
              </a:rPr>
              <a:t>Analyse the role of demographics in relation to public health practice</a:t>
            </a:r>
          </a:p>
          <a:p>
            <a:pPr algn="ctr">
              <a:buClr>
                <a:srgbClr val="FF0000"/>
              </a:buClr>
            </a:pPr>
            <a:endParaRPr lang="en-GB" sz="2400" b="1" dirty="0">
              <a:solidFill>
                <a:prstClr val="black"/>
              </a:solidFill>
              <a:latin typeface="Tw Cen MT" panose="020B0602020104020603" pitchFamily="34" charset="0"/>
            </a:endParaRPr>
          </a:p>
          <a:p>
            <a:pPr marL="0" lvl="0" indent="0">
              <a:buClr>
                <a:srgbClr val="FF0000"/>
              </a:buClr>
              <a:buNone/>
            </a:pPr>
            <a:endParaRPr lang="en-GB" sz="2400" dirty="0">
              <a:solidFill>
                <a:prstClr val="black"/>
              </a:solidFill>
            </a:endParaRPr>
          </a:p>
          <a:p>
            <a:pPr algn="l"/>
            <a:endParaRPr lang="en-GB" b="1" dirty="0">
              <a:latin typeface="Tw Cen MT" panose="020B0602020104020603" pitchFamily="34" charset="0"/>
            </a:endParaRPr>
          </a:p>
        </p:txBody>
      </p:sp>
      <p:pic>
        <p:nvPicPr>
          <p:cNvPr id="7" name="Picture 6" descr="Image result for epidemiology images">
            <a:extLst>
              <a:ext uri="{FF2B5EF4-FFF2-40B4-BE49-F238E27FC236}">
                <a16:creationId xmlns:a16="http://schemas.microsoft.com/office/drawing/2014/main" id="{4A848C67-9BA6-45F2-8C5B-4A9306DE6E3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7035" r="17038" b="1"/>
          <a:stretch/>
        </p:blipFill>
        <p:spPr bwMode="auto">
          <a:xfrm>
            <a:off x="6981659" y="10"/>
            <a:ext cx="5210341" cy="3710599"/>
          </a:xfrm>
          <a:custGeom>
            <a:avLst/>
            <a:gdLst>
              <a:gd name="connsiteX0" fmla="*/ 0 w 5699887"/>
              <a:gd name="connsiteY0" fmla="*/ 0 h 4059244"/>
              <a:gd name="connsiteX1" fmla="*/ 5699887 w 5699887"/>
              <a:gd name="connsiteY1" fmla="*/ 0 h 4059244"/>
              <a:gd name="connsiteX2" fmla="*/ 5699887 w 5699887"/>
              <a:gd name="connsiteY2" fmla="*/ 3944096 h 4059244"/>
              <a:gd name="connsiteX3" fmla="*/ 5525775 w 5699887"/>
              <a:gd name="connsiteY3" fmla="*/ 3980429 h 4059244"/>
              <a:gd name="connsiteX4" fmla="*/ 4663256 w 5699887"/>
              <a:gd name="connsiteY4" fmla="*/ 4059244 h 4059244"/>
              <a:gd name="connsiteX5" fmla="*/ 8566 w 5699887"/>
              <a:gd name="connsiteY5" fmla="*/ 67422 h 4059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99887" h="4059244">
                <a:moveTo>
                  <a:pt x="0" y="0"/>
                </a:moveTo>
                <a:lnTo>
                  <a:pt x="5699887" y="0"/>
                </a:lnTo>
                <a:lnTo>
                  <a:pt x="5699887" y="3944096"/>
                </a:lnTo>
                <a:lnTo>
                  <a:pt x="5525775" y="3980429"/>
                </a:lnTo>
                <a:cubicBezTo>
                  <a:pt x="5246154" y="4032190"/>
                  <a:pt x="4957865" y="4059244"/>
                  <a:pt x="4663256" y="4059244"/>
                </a:cubicBezTo>
                <a:cubicBezTo>
                  <a:pt x="2306390" y="4059244"/>
                  <a:pt x="353936" y="2327747"/>
                  <a:pt x="8566" y="67422"/>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72848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Solution dispensed using electronic pipette">
            <a:extLst>
              <a:ext uri="{FF2B5EF4-FFF2-40B4-BE49-F238E27FC236}">
                <a16:creationId xmlns:a16="http://schemas.microsoft.com/office/drawing/2014/main" id="{AF697E67-0B9C-4D57-BB5A-46B3D12D64C3}"/>
              </a:ext>
            </a:extLst>
          </p:cNvPr>
          <p:cNvPicPr>
            <a:picLocks noChangeAspect="1"/>
          </p:cNvPicPr>
          <p:nvPr/>
        </p:nvPicPr>
        <p:blipFill rotWithShape="1">
          <a:blip r:embed="rId2"/>
          <a:srcRect l="21068" r="41477" b="-1"/>
          <a:stretch/>
        </p:blipFill>
        <p:spPr>
          <a:xfrm>
            <a:off x="20" y="10"/>
            <a:ext cx="3848080" cy="6857990"/>
          </a:xfrm>
          <a:prstGeom prst="rect">
            <a:avLst/>
          </a:prstGeom>
        </p:spPr>
      </p:pic>
      <p:sp>
        <p:nvSpPr>
          <p:cNvPr id="3" name="Content Placeholder 2">
            <a:extLst>
              <a:ext uri="{FF2B5EF4-FFF2-40B4-BE49-F238E27FC236}">
                <a16:creationId xmlns:a16="http://schemas.microsoft.com/office/drawing/2014/main" id="{6EB4361C-4113-422C-8B00-001F67E48976}"/>
              </a:ext>
            </a:extLst>
          </p:cNvPr>
          <p:cNvSpPr>
            <a:spLocks noGrp="1"/>
          </p:cNvSpPr>
          <p:nvPr>
            <p:ph idx="1"/>
          </p:nvPr>
        </p:nvSpPr>
        <p:spPr>
          <a:xfrm>
            <a:off x="4686303" y="2400300"/>
            <a:ext cx="5616643" cy="1628361"/>
          </a:xfrm>
        </p:spPr>
        <p:txBody>
          <a:bodyPr>
            <a:normAutofit/>
          </a:bodyPr>
          <a:lstStyle/>
          <a:p>
            <a:r>
              <a:rPr lang="en-GB" sz="4000" b="1" dirty="0">
                <a:solidFill>
                  <a:schemeClr val="tx1"/>
                </a:solidFill>
                <a:highlight>
                  <a:srgbClr val="FFFF00"/>
                </a:highlight>
              </a:rPr>
              <a:t>Epidemiology</a:t>
            </a:r>
          </a:p>
        </p:txBody>
      </p:sp>
      <p:sp>
        <p:nvSpPr>
          <p:cNvPr id="4" name="Date Placeholder 3">
            <a:extLst>
              <a:ext uri="{FF2B5EF4-FFF2-40B4-BE49-F238E27FC236}">
                <a16:creationId xmlns:a16="http://schemas.microsoft.com/office/drawing/2014/main" id="{087E5E76-1181-4EED-9FFA-31116D2144DB}"/>
              </a:ext>
            </a:extLst>
          </p:cNvPr>
          <p:cNvSpPr>
            <a:spLocks noGrp="1"/>
          </p:cNvSpPr>
          <p:nvPr>
            <p:ph type="dt" sz="half" idx="10"/>
          </p:nvPr>
        </p:nvSpPr>
        <p:spPr>
          <a:xfrm>
            <a:off x="4601678" y="6140304"/>
            <a:ext cx="3296085" cy="287075"/>
          </a:xfrm>
        </p:spPr>
        <p:txBody>
          <a:bodyPr>
            <a:normAutofit/>
          </a:bodyPr>
          <a:lstStyle/>
          <a:p>
            <a:pPr>
              <a:spcAft>
                <a:spcPts val="600"/>
              </a:spcAft>
            </a:pPr>
            <a:fld id="{D019126B-F6C4-40D5-B83E-021B8ED0F91D}" type="datetime1">
              <a:rPr lang="en-US" smtClean="0"/>
              <a:t>9/29/2021</a:t>
            </a:fld>
            <a:endParaRPr lang="en-US"/>
          </a:p>
        </p:txBody>
      </p:sp>
      <p:sp>
        <p:nvSpPr>
          <p:cNvPr id="5" name="Footer Placeholder 4">
            <a:extLst>
              <a:ext uri="{FF2B5EF4-FFF2-40B4-BE49-F238E27FC236}">
                <a16:creationId xmlns:a16="http://schemas.microsoft.com/office/drawing/2014/main" id="{6DE40FD9-2A45-46F7-B685-B48F956E3805}"/>
              </a:ext>
            </a:extLst>
          </p:cNvPr>
          <p:cNvSpPr>
            <a:spLocks noGrp="1"/>
          </p:cNvSpPr>
          <p:nvPr>
            <p:ph type="ftr" sz="quarter" idx="11"/>
          </p:nvPr>
        </p:nvSpPr>
        <p:spPr>
          <a:xfrm rot="5400000">
            <a:off x="9233562" y="2578525"/>
            <a:ext cx="4114800" cy="365125"/>
          </a:xfrm>
        </p:spPr>
        <p:txBody>
          <a:bodyPr>
            <a:normAutofit/>
          </a:bodyPr>
          <a:lstStyle/>
          <a:p>
            <a:r>
              <a:rPr lang="en-US"/>
              <a:t>Created by Tayo Alebiosu</a:t>
            </a:r>
          </a:p>
        </p:txBody>
      </p:sp>
      <p:sp>
        <p:nvSpPr>
          <p:cNvPr id="6" name="Slide Number Placeholder 5">
            <a:extLst>
              <a:ext uri="{FF2B5EF4-FFF2-40B4-BE49-F238E27FC236}">
                <a16:creationId xmlns:a16="http://schemas.microsoft.com/office/drawing/2014/main" id="{5AA0A957-5F7B-48B8-871C-6523421E6A90}"/>
              </a:ext>
            </a:extLst>
          </p:cNvPr>
          <p:cNvSpPr>
            <a:spLocks noGrp="1"/>
          </p:cNvSpPr>
          <p:nvPr>
            <p:ph type="sldNum" sz="quarter" idx="12"/>
          </p:nvPr>
        </p:nvSpPr>
        <p:spPr>
          <a:xfrm>
            <a:off x="10821701" y="5672706"/>
            <a:ext cx="951908" cy="754673"/>
          </a:xfrm>
        </p:spPr>
        <p:txBody>
          <a:bodyPr>
            <a:normAutofit/>
          </a:bodyPr>
          <a:lstStyle/>
          <a:p>
            <a:pPr>
              <a:spcAft>
                <a:spcPts val="600"/>
              </a:spcAft>
            </a:pPr>
            <a:fld id="{81D2C36F-4504-47C0-B82F-A167342A2754}" type="slidenum">
              <a:rPr lang="en-US" smtClean="0"/>
              <a:pPr>
                <a:spcAft>
                  <a:spcPts val="600"/>
                </a:spcAft>
              </a:pPr>
              <a:t>6</a:t>
            </a:fld>
            <a:endParaRPr lang="en-US"/>
          </a:p>
        </p:txBody>
      </p:sp>
    </p:spTree>
    <p:extLst>
      <p:ext uri="{BB962C8B-B14F-4D97-AF65-F5344CB8AC3E}">
        <p14:creationId xmlns:p14="http://schemas.microsoft.com/office/powerpoint/2010/main" val="6509007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512132-F9DA-47D0-847C-980F960737AD}"/>
              </a:ext>
            </a:extLst>
          </p:cNvPr>
          <p:cNvSpPr>
            <a:spLocks noGrp="1"/>
          </p:cNvSpPr>
          <p:nvPr>
            <p:ph type="title"/>
          </p:nvPr>
        </p:nvSpPr>
        <p:spPr>
          <a:xfrm>
            <a:off x="586409" y="378377"/>
            <a:ext cx="10515600" cy="1325563"/>
          </a:xfrm>
        </p:spPr>
        <p:txBody>
          <a:bodyPr>
            <a:normAutofit/>
          </a:bodyPr>
          <a:lstStyle/>
          <a:p>
            <a:pPr algn="ctr"/>
            <a:r>
              <a:rPr lang="en-GB" b="1" dirty="0">
                <a:solidFill>
                  <a:srgbClr val="00B050"/>
                </a:solidFill>
              </a:rPr>
              <a:t>Starter Activity</a:t>
            </a:r>
          </a:p>
        </p:txBody>
      </p:sp>
      <p:sp>
        <p:nvSpPr>
          <p:cNvPr id="3" name="Content Placeholder 2">
            <a:extLst>
              <a:ext uri="{FF2B5EF4-FFF2-40B4-BE49-F238E27FC236}">
                <a16:creationId xmlns:a16="http://schemas.microsoft.com/office/drawing/2014/main" id="{6E7A66DB-0442-47EB-85AB-3D46C427B4D1}"/>
              </a:ext>
            </a:extLst>
          </p:cNvPr>
          <p:cNvSpPr>
            <a:spLocks noGrp="1"/>
          </p:cNvSpPr>
          <p:nvPr>
            <p:ph idx="1"/>
          </p:nvPr>
        </p:nvSpPr>
        <p:spPr>
          <a:xfrm>
            <a:off x="834887" y="1520825"/>
            <a:ext cx="10267121" cy="4351338"/>
          </a:xfrm>
        </p:spPr>
        <p:txBody>
          <a:bodyPr>
            <a:normAutofit lnSpcReduction="10000"/>
          </a:bodyPr>
          <a:lstStyle/>
          <a:p>
            <a:pPr marL="0" indent="0">
              <a:buClr>
                <a:srgbClr val="0070C0"/>
              </a:buClr>
              <a:buNone/>
            </a:pPr>
            <a:r>
              <a:rPr lang="en-GB" sz="2800" b="1" dirty="0">
                <a:solidFill>
                  <a:schemeClr val="tx1"/>
                </a:solidFill>
                <a:latin typeface="Tw Cen MT" panose="020B0602020104020603" pitchFamily="34" charset="0"/>
              </a:rPr>
              <a:t>Individually, (5 minutes</a:t>
            </a:r>
            <a:r>
              <a:rPr lang="en-GB" sz="2800" dirty="0">
                <a:solidFill>
                  <a:schemeClr val="tx1"/>
                </a:solidFill>
                <a:latin typeface="Tw Cen MT" panose="020B0602020104020603" pitchFamily="34" charset="0"/>
              </a:rPr>
              <a:t>)</a:t>
            </a:r>
          </a:p>
          <a:p>
            <a:pPr marL="0" indent="0">
              <a:buClr>
                <a:srgbClr val="0070C0"/>
              </a:buClr>
              <a:buNone/>
            </a:pPr>
            <a:endParaRPr lang="en-GB" sz="2800" dirty="0">
              <a:solidFill>
                <a:schemeClr val="tx1"/>
              </a:solidFill>
              <a:latin typeface="Tw Cen MT" panose="020B0602020104020603" pitchFamily="34" charset="0"/>
            </a:endParaRPr>
          </a:p>
          <a:p>
            <a:pPr>
              <a:buClr>
                <a:srgbClr val="0070C0"/>
              </a:buClr>
              <a:buFont typeface="Wingdings" panose="05000000000000000000" pitchFamily="2" charset="2"/>
              <a:buChar char="v"/>
            </a:pPr>
            <a:r>
              <a:rPr lang="en-GB" sz="2800" b="1" dirty="0">
                <a:solidFill>
                  <a:schemeClr val="tx1"/>
                </a:solidFill>
                <a:latin typeface="Tw Cen MT" panose="020B0602020104020603" pitchFamily="34" charset="0"/>
              </a:rPr>
              <a:t>Using the internet device, research the meaning of epidemiology.</a:t>
            </a:r>
          </a:p>
          <a:p>
            <a:pPr>
              <a:buClr>
                <a:srgbClr val="0070C0"/>
              </a:buClr>
              <a:buFont typeface="Wingdings" panose="05000000000000000000" pitchFamily="2" charset="2"/>
              <a:buChar char="v"/>
            </a:pPr>
            <a:r>
              <a:rPr lang="en-GB" sz="2800" b="1" dirty="0">
                <a:solidFill>
                  <a:schemeClr val="tx1"/>
                </a:solidFill>
                <a:latin typeface="Tw Cen MT" panose="020B0602020104020603" pitchFamily="34" charset="0"/>
              </a:rPr>
              <a:t>Learners feedback to the class</a:t>
            </a:r>
          </a:p>
          <a:p>
            <a:pPr>
              <a:buClr>
                <a:srgbClr val="0070C0"/>
              </a:buClr>
              <a:buFont typeface="Wingdings" panose="05000000000000000000" pitchFamily="2" charset="2"/>
              <a:buChar char="v"/>
            </a:pPr>
            <a:endParaRPr lang="en-GB" sz="2800" b="1" dirty="0">
              <a:solidFill>
                <a:schemeClr val="tx1"/>
              </a:solidFill>
              <a:latin typeface="Tw Cen MT" panose="020B0602020104020603" pitchFamily="34" charset="0"/>
            </a:endParaRPr>
          </a:p>
          <a:p>
            <a:pPr>
              <a:buClr>
                <a:srgbClr val="0070C0"/>
              </a:buClr>
              <a:buFont typeface="Wingdings" panose="05000000000000000000" pitchFamily="2" charset="2"/>
              <a:buChar char="v"/>
            </a:pPr>
            <a:r>
              <a:rPr lang="en-GB" sz="2800" b="1" dirty="0">
                <a:solidFill>
                  <a:schemeClr val="tx1"/>
                </a:solidFill>
                <a:latin typeface="Tw Cen MT" panose="020B0602020104020603" pitchFamily="34" charset="0"/>
              </a:rPr>
              <a:t>Branch of medicine which deals with incidents, contributions and other factors relating to health </a:t>
            </a:r>
            <a:r>
              <a:rPr lang="en-GB" sz="2800" b="1" dirty="0" err="1">
                <a:solidFill>
                  <a:schemeClr val="tx1"/>
                </a:solidFill>
                <a:latin typeface="Tw Cen MT" panose="020B0602020104020603" pitchFamily="34" charset="0"/>
              </a:rPr>
              <a:t>inspecific</a:t>
            </a:r>
            <a:endParaRPr lang="en-GB" sz="2800" b="1" dirty="0">
              <a:solidFill>
                <a:schemeClr val="tx1"/>
              </a:solidFill>
              <a:latin typeface="Tw Cen MT" panose="020B0602020104020603" pitchFamily="34" charset="0"/>
            </a:endParaRPr>
          </a:p>
          <a:p>
            <a:pPr>
              <a:buClr>
                <a:srgbClr val="0070C0"/>
              </a:buClr>
              <a:buFont typeface="Wingdings" panose="05000000000000000000" pitchFamily="2" charset="2"/>
              <a:buChar char="v"/>
            </a:pPr>
            <a:r>
              <a:rPr lang="en-GB" sz="2800" b="1" dirty="0">
                <a:solidFill>
                  <a:schemeClr val="tx1"/>
                </a:solidFill>
                <a:latin typeface="Tw Cen MT" panose="020B0602020104020603" pitchFamily="34" charset="0"/>
              </a:rPr>
              <a:t>Distribution</a:t>
            </a:r>
          </a:p>
          <a:p>
            <a:pPr>
              <a:buClr>
                <a:srgbClr val="0070C0"/>
              </a:buClr>
              <a:buFont typeface="Wingdings" panose="05000000000000000000" pitchFamily="2" charset="2"/>
              <a:buChar char="v"/>
            </a:pPr>
            <a:endParaRPr lang="en-GB" sz="2800" b="1" dirty="0">
              <a:solidFill>
                <a:schemeClr val="tx1"/>
              </a:solidFill>
              <a:latin typeface="Tw Cen MT" panose="020B0602020104020603" pitchFamily="34" charset="0"/>
            </a:endParaRPr>
          </a:p>
          <a:p>
            <a:pPr marL="0" indent="0">
              <a:buClr>
                <a:srgbClr val="0070C0"/>
              </a:buClr>
              <a:buNone/>
            </a:pPr>
            <a:endParaRPr lang="en-GB" sz="2800" b="1" dirty="0">
              <a:solidFill>
                <a:schemeClr val="tx1"/>
              </a:solidFill>
              <a:latin typeface="Tw Cen MT" panose="020B0602020104020603" pitchFamily="34" charset="0"/>
            </a:endParaRPr>
          </a:p>
          <a:p>
            <a:pPr marL="0" indent="0">
              <a:buClr>
                <a:srgbClr val="0070C0"/>
              </a:buClr>
              <a:buNone/>
            </a:pPr>
            <a:endParaRPr lang="en-GB" sz="2000" dirty="0"/>
          </a:p>
          <a:p>
            <a:pPr>
              <a:buClr>
                <a:srgbClr val="0070C0"/>
              </a:buClr>
              <a:buFont typeface="Wingdings" panose="05000000000000000000" pitchFamily="2" charset="2"/>
              <a:buChar char="v"/>
            </a:pPr>
            <a:endParaRPr lang="en-GB" sz="2000" dirty="0"/>
          </a:p>
          <a:p>
            <a:pPr marL="0" indent="0">
              <a:buClr>
                <a:srgbClr val="0070C0"/>
              </a:buClr>
              <a:buNone/>
            </a:pPr>
            <a:endParaRPr lang="en-GB" sz="2000" dirty="0"/>
          </a:p>
        </p:txBody>
      </p:sp>
    </p:spTree>
    <p:extLst>
      <p:ext uri="{BB962C8B-B14F-4D97-AF65-F5344CB8AC3E}">
        <p14:creationId xmlns:p14="http://schemas.microsoft.com/office/powerpoint/2010/main" val="5679433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940818-9C29-4529-A6B4-2D1778F7C360}"/>
              </a:ext>
            </a:extLst>
          </p:cNvPr>
          <p:cNvSpPr>
            <a:spLocks noGrp="1"/>
          </p:cNvSpPr>
          <p:nvPr>
            <p:ph type="title"/>
          </p:nvPr>
        </p:nvSpPr>
        <p:spPr>
          <a:xfrm>
            <a:off x="863029" y="1012004"/>
            <a:ext cx="4066780" cy="4795408"/>
          </a:xfrm>
        </p:spPr>
        <p:txBody>
          <a:bodyPr>
            <a:normAutofit/>
          </a:bodyPr>
          <a:lstStyle/>
          <a:p>
            <a:r>
              <a:rPr lang="en-US" altLang="en-US" b="1" dirty="0">
                <a:solidFill>
                  <a:srgbClr val="FFFFFF"/>
                </a:solidFill>
                <a:highlight>
                  <a:srgbClr val="000000"/>
                </a:highlight>
              </a:rPr>
              <a:t>Now : What is Epidemiology?</a:t>
            </a:r>
            <a:endParaRPr lang="en-GB" b="1" dirty="0">
              <a:solidFill>
                <a:srgbClr val="FFFFFF"/>
              </a:solidFill>
              <a:highlight>
                <a:srgbClr val="000000"/>
              </a:highlight>
            </a:endParaRPr>
          </a:p>
        </p:txBody>
      </p:sp>
      <p:graphicFrame>
        <p:nvGraphicFramePr>
          <p:cNvPr id="5" name="Content Placeholder 2">
            <a:extLst>
              <a:ext uri="{FF2B5EF4-FFF2-40B4-BE49-F238E27FC236}">
                <a16:creationId xmlns:a16="http://schemas.microsoft.com/office/drawing/2014/main" id="{10CBA8F4-12AA-4F41-93EB-1D17EE10CA42}"/>
              </a:ext>
            </a:extLst>
          </p:cNvPr>
          <p:cNvGraphicFramePr>
            <a:graphicFrameLocks noGrp="1"/>
          </p:cNvGraphicFramePr>
          <p:nvPr>
            <p:ph idx="1"/>
            <p:extLst>
              <p:ext uri="{D42A27DB-BD31-4B8C-83A1-F6EECF244321}">
                <p14:modId xmlns:p14="http://schemas.microsoft.com/office/powerpoint/2010/main" val="854499561"/>
              </p:ext>
            </p:extLst>
          </p:nvPr>
        </p:nvGraphicFramePr>
        <p:xfrm>
          <a:off x="5194299" y="470924"/>
          <a:ext cx="6785665"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013784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ACEF009-93DE-48C2-82BB-688974A5CCDF}"/>
              </a:ext>
            </a:extLst>
          </p:cNvPr>
          <p:cNvSpPr>
            <a:spLocks noGrp="1"/>
          </p:cNvSpPr>
          <p:nvPr>
            <p:ph idx="1"/>
          </p:nvPr>
        </p:nvSpPr>
        <p:spPr>
          <a:xfrm>
            <a:off x="838200" y="1288259"/>
            <a:ext cx="10515600" cy="4555949"/>
          </a:xfrm>
        </p:spPr>
        <p:txBody>
          <a:bodyPr>
            <a:normAutofit lnSpcReduction="10000"/>
          </a:bodyPr>
          <a:lstStyle/>
          <a:p>
            <a:pPr marL="0" indent="0" algn="l">
              <a:buNone/>
            </a:pPr>
            <a:r>
              <a:rPr lang="en-GB" sz="2800" b="1" i="0" dirty="0">
                <a:solidFill>
                  <a:srgbClr val="202124"/>
                </a:solidFill>
                <a:effectLst/>
                <a:highlight>
                  <a:srgbClr val="FFFF00"/>
                </a:highlight>
                <a:latin typeface="Tw Cen MT" panose="020B0602020104020603" pitchFamily="34" charset="0"/>
              </a:rPr>
              <a:t>Epidemiology</a:t>
            </a:r>
          </a:p>
          <a:p>
            <a:pPr algn="l"/>
            <a:r>
              <a:rPr lang="en-GB" sz="2800" b="0" i="0" dirty="0">
                <a:solidFill>
                  <a:srgbClr val="202124"/>
                </a:solidFill>
                <a:effectLst/>
                <a:latin typeface="Tw Cen MT" panose="020B0602020104020603" pitchFamily="34" charset="0"/>
              </a:rPr>
              <a:t>By definition, epidemiology is </a:t>
            </a:r>
            <a:r>
              <a:rPr lang="en-GB" sz="2800" b="1" i="0" dirty="0">
                <a:solidFill>
                  <a:srgbClr val="202124"/>
                </a:solidFill>
                <a:effectLst/>
                <a:latin typeface="Tw Cen MT" panose="020B0602020104020603" pitchFamily="34" charset="0"/>
              </a:rPr>
              <a:t>the study (scientific, systematic, and data-driven) of the distribution (frequency, pattern) and determinants (causes, risk factors)</a:t>
            </a:r>
            <a:r>
              <a:rPr lang="en-GB" sz="2800" b="0" i="0" dirty="0">
                <a:solidFill>
                  <a:srgbClr val="202124"/>
                </a:solidFill>
                <a:effectLst/>
                <a:latin typeface="Tw Cen MT" panose="020B0602020104020603" pitchFamily="34" charset="0"/>
              </a:rPr>
              <a:t> of health-related states and events (not just diseases) in specified populations (</a:t>
            </a:r>
            <a:r>
              <a:rPr lang="en-GB" sz="2800" b="0" i="0" dirty="0" err="1">
                <a:solidFill>
                  <a:srgbClr val="202124"/>
                </a:solidFill>
                <a:effectLst/>
                <a:latin typeface="Tw Cen MT" panose="020B0602020104020603" pitchFamily="34" charset="0"/>
              </a:rPr>
              <a:t>neighborhood</a:t>
            </a:r>
            <a:r>
              <a:rPr lang="en-GB" sz="2800" b="0" i="0" dirty="0">
                <a:solidFill>
                  <a:srgbClr val="202124"/>
                </a:solidFill>
                <a:effectLst/>
                <a:latin typeface="Tw Cen MT" panose="020B0602020104020603" pitchFamily="34" charset="0"/>
              </a:rPr>
              <a:t>, school, city, state, country, global). ...</a:t>
            </a:r>
          </a:p>
          <a:p>
            <a:pPr algn="l"/>
            <a:r>
              <a:rPr lang="en-GB" sz="2800" b="0" i="0" dirty="0">
                <a:solidFill>
                  <a:srgbClr val="202124"/>
                </a:solidFill>
                <a:effectLst/>
                <a:latin typeface="Tw Cen MT" panose="020B0602020104020603" pitchFamily="34" charset="0"/>
              </a:rPr>
              <a:t>Epidemiologists have historically performed vital work to protect and improve the health of populations, whether it is </a:t>
            </a:r>
            <a:r>
              <a:rPr lang="en-GB" sz="2800" b="0" i="0" dirty="0" err="1">
                <a:solidFill>
                  <a:srgbClr val="202124"/>
                </a:solidFill>
                <a:effectLst/>
                <a:latin typeface="Tw Cen MT" panose="020B0602020104020603" pitchFamily="34" charset="0"/>
              </a:rPr>
              <a:t>neighborhoods</a:t>
            </a:r>
            <a:r>
              <a:rPr lang="en-GB" sz="2800" b="0" i="0" dirty="0">
                <a:solidFill>
                  <a:srgbClr val="202124"/>
                </a:solidFill>
                <a:effectLst/>
                <a:latin typeface="Tw Cen MT" panose="020B0602020104020603" pitchFamily="34" charset="0"/>
              </a:rPr>
              <a:t>, cities, countries, or continents.</a:t>
            </a:r>
          </a:p>
          <a:p>
            <a:endParaRPr lang="en-GB" dirty="0"/>
          </a:p>
        </p:txBody>
      </p:sp>
    </p:spTree>
    <p:extLst>
      <p:ext uri="{BB962C8B-B14F-4D97-AF65-F5344CB8AC3E}">
        <p14:creationId xmlns:p14="http://schemas.microsoft.com/office/powerpoint/2010/main" val="1018617061"/>
      </p:ext>
    </p:extLst>
  </p:cSld>
  <p:clrMapOvr>
    <a:masterClrMapping/>
  </p:clrMapOvr>
</p:sld>
</file>

<file path=ppt/theme/theme1.xml><?xml version="1.0" encoding="utf-8"?>
<a:theme xmlns:a="http://schemas.openxmlformats.org/drawingml/2006/main" name="ArchVTI">
  <a:themeElements>
    <a:clrScheme name="AnalogousFromLightSeed_2SEEDS">
      <a:dk1>
        <a:srgbClr val="000000"/>
      </a:dk1>
      <a:lt1>
        <a:srgbClr val="FFFFFF"/>
      </a:lt1>
      <a:dk2>
        <a:srgbClr val="242A41"/>
      </a:dk2>
      <a:lt2>
        <a:srgbClr val="E8E7E2"/>
      </a:lt2>
      <a:accent1>
        <a:srgbClr val="4E6EEB"/>
      </a:accent1>
      <a:accent2>
        <a:srgbClr val="46ACEA"/>
      </a:accent2>
      <a:accent3>
        <a:srgbClr val="896EEE"/>
      </a:accent3>
      <a:accent4>
        <a:srgbClr val="EB714E"/>
      </a:accent4>
      <a:accent5>
        <a:srgbClr val="D6992B"/>
      </a:accent5>
      <a:accent6>
        <a:srgbClr val="A3AA38"/>
      </a:accent6>
      <a:hlink>
        <a:srgbClr val="8E8256"/>
      </a:hlink>
      <a:folHlink>
        <a:srgbClr val="7F7F7F"/>
      </a:folHlink>
    </a:clrScheme>
    <a:fontScheme name="Custom 16">
      <a:majorFont>
        <a:latin typeface="Footlight MT Light"/>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rchVTI" id="{23FE938F-4DF0-4C94-8546-C2AC6D26660D}" vid="{62E62DA1-385F-4EE3-8841-58A87FAE2068}"/>
    </a:ext>
  </a:extLst>
</a:theme>
</file>

<file path=ppt/webextensions/_rels/webextension1.xml.rels><?xml version="1.0" encoding="UTF-8" standalone="yes"?>
<Relationships xmlns="http://schemas.openxmlformats.org/package/2006/relationships"><Relationship Id="rId1" Type="http://schemas.openxmlformats.org/officeDocument/2006/relationships/image" Target="../media/image9.png"/></Relationships>
</file>

<file path=ppt/webextensions/webextension1.xml><?xml version="1.0" encoding="utf-8"?>
<we:webextension xmlns:we="http://schemas.microsoft.com/office/webextensions/webextension/2010/11" id="{5F1EE8FD-DEBE-4ACB-A963-62F3DF46AAD8}">
  <we:reference id="wa104218071" version="1.0.0.0" store="en-US" storeType="OMEX"/>
  <we:alternateReferences>
    <we:reference id="wa104218071" version="1.0.0.0" store="wa104218071" storeType="OMEX"/>
  </we:alternateReferences>
  <we:properties>
    <we:property name="countdown" value="60"/>
    <we:property name="autostart" value="false"/>
  </we:properties>
  <we:bindings/>
  <we:snapshot xmlns:r="http://schemas.openxmlformats.org/officeDocument/2006/relationships" r:embed="rId1"/>
</we:webextension>
</file>

<file path=docProps/app.xml><?xml version="1.0" encoding="utf-8"?>
<Properties xmlns="http://schemas.openxmlformats.org/officeDocument/2006/extended-properties" xmlns:vt="http://schemas.openxmlformats.org/officeDocument/2006/docPropsVTypes">
  <TotalTime>15639</TotalTime>
  <Words>3262</Words>
  <Application>Microsoft Office PowerPoint</Application>
  <PresentationFormat>Widescreen</PresentationFormat>
  <Paragraphs>247</Paragraphs>
  <Slides>44</Slides>
  <Notes>0</Notes>
  <HiddenSlides>0</HiddenSlides>
  <MMClips>1</MMClips>
  <ScaleCrop>false</ScaleCrop>
  <HeadingPairs>
    <vt:vector size="6" baseType="variant">
      <vt:variant>
        <vt:lpstr>Fonts Used</vt:lpstr>
      </vt:variant>
      <vt:variant>
        <vt:i4>17</vt:i4>
      </vt:variant>
      <vt:variant>
        <vt:lpstr>Theme</vt:lpstr>
      </vt:variant>
      <vt:variant>
        <vt:i4>1</vt:i4>
      </vt:variant>
      <vt:variant>
        <vt:lpstr>Slide Titles</vt:lpstr>
      </vt:variant>
      <vt:variant>
        <vt:i4>44</vt:i4>
      </vt:variant>
    </vt:vector>
  </HeadingPairs>
  <TitlesOfParts>
    <vt:vector size="62" baseType="lpstr">
      <vt:lpstr>Arial</vt:lpstr>
      <vt:lpstr>Arial</vt:lpstr>
      <vt:lpstr>Avenir LT W01_35 Light1475496</vt:lpstr>
      <vt:lpstr>Avenir LT W01_95 Black1475556</vt:lpstr>
      <vt:lpstr>Avenir Next LT Pro</vt:lpstr>
      <vt:lpstr>AvenirNext LT Pro Medium</vt:lpstr>
      <vt:lpstr>Calibri</vt:lpstr>
      <vt:lpstr>Calibri Light</vt:lpstr>
      <vt:lpstr>Footlight MT Light</vt:lpstr>
      <vt:lpstr>Harding</vt:lpstr>
      <vt:lpstr>Open Sans</vt:lpstr>
      <vt:lpstr>Roboto</vt:lpstr>
      <vt:lpstr>Symbol</vt:lpstr>
      <vt:lpstr>Times New Roman</vt:lpstr>
      <vt:lpstr>Tw Cen MT</vt:lpstr>
      <vt:lpstr>var(--ytd-video-primary-info-renderer-title-font-family, inherit)</vt:lpstr>
      <vt:lpstr>Wingdings</vt:lpstr>
      <vt:lpstr>ArchVTI</vt:lpstr>
      <vt:lpstr>Public Health The concept of Epidemiology</vt:lpstr>
      <vt:lpstr>PowerPoint Presentation</vt:lpstr>
      <vt:lpstr> LO3-Analyse the role of epidemiology and demographics in relation to public health practice. </vt:lpstr>
      <vt:lpstr>PowerPoint Presentation</vt:lpstr>
      <vt:lpstr> Aim  To explore the concept of Epidemiology  </vt:lpstr>
      <vt:lpstr>PowerPoint Presentation</vt:lpstr>
      <vt:lpstr>Starter Activity</vt:lpstr>
      <vt:lpstr>Now : What is Epidemiology?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Assessment task (1 minute for each question)</vt:lpstr>
      <vt:lpstr>QUESTION 1: True or False</vt:lpstr>
      <vt:lpstr>Question 2: True or False</vt:lpstr>
      <vt:lpstr>Question 3: True or False</vt:lpstr>
      <vt:lpstr>Answers to question 1- 3</vt:lpstr>
      <vt:lpstr>PowerPoint Presentation</vt:lpstr>
      <vt:lpstr>Recap of todays lesson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Tayo Alebiosu</dc:creator>
  <cp:lastModifiedBy>Tayo Alebiosu</cp:lastModifiedBy>
  <cp:revision>101</cp:revision>
  <dcterms:created xsi:type="dcterms:W3CDTF">2021-08-23T01:31:48Z</dcterms:created>
  <dcterms:modified xsi:type="dcterms:W3CDTF">2021-09-29T19:21:20Z</dcterms:modified>
</cp:coreProperties>
</file>